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2"/>
  </p:notesMasterIdLst>
  <p:sldIdLst>
    <p:sldId id="312" r:id="rId2"/>
    <p:sldId id="258" r:id="rId3"/>
    <p:sldId id="260" r:id="rId4"/>
    <p:sldId id="313" r:id="rId5"/>
    <p:sldId id="325" r:id="rId6"/>
    <p:sldId id="318" r:id="rId7"/>
    <p:sldId id="321" r:id="rId8"/>
    <p:sldId id="327" r:id="rId9"/>
    <p:sldId id="320" r:id="rId10"/>
    <p:sldId id="335" r:id="rId11"/>
    <p:sldId id="328" r:id="rId12"/>
    <p:sldId id="329" r:id="rId13"/>
    <p:sldId id="337" r:id="rId14"/>
    <p:sldId id="338" r:id="rId15"/>
    <p:sldId id="330" r:id="rId16"/>
    <p:sldId id="331" r:id="rId17"/>
    <p:sldId id="340" r:id="rId18"/>
    <p:sldId id="333" r:id="rId19"/>
    <p:sldId id="323" r:id="rId20"/>
    <p:sldId id="334" r:id="rId21"/>
    <p:sldId id="324" r:id="rId22"/>
    <p:sldId id="336" r:id="rId23"/>
    <p:sldId id="319" r:id="rId24"/>
    <p:sldId id="290" r:id="rId25"/>
    <p:sldId id="332" r:id="rId26"/>
    <p:sldId id="322" r:id="rId27"/>
    <p:sldId id="339" r:id="rId28"/>
    <p:sldId id="341" r:id="rId29"/>
    <p:sldId id="342" r:id="rId30"/>
    <p:sldId id="317" r:id="rId31"/>
  </p:sldIdLst>
  <p:sldSz cx="9144000" cy="5143500" type="screen16x9"/>
  <p:notesSz cx="6858000" cy="9144000"/>
  <p:embeddedFontLst>
    <p:embeddedFont>
      <p:font typeface="Anaheim" pitchFamily="2" charset="77"/>
      <p:regular r:id="rId33"/>
      <p:bold r:id="rId34"/>
    </p:embeddedFont>
    <p:embeddedFont>
      <p:font typeface="Barlow" pitchFamily="2" charset="77"/>
      <p:regular r:id="rId35"/>
      <p:bold r:id="rId36"/>
      <p:italic r:id="rId37"/>
      <p:boldItalic r:id="rId38"/>
    </p:embeddedFont>
    <p:embeddedFont>
      <p:font typeface="Poppins" pitchFamily="2" charset="77"/>
      <p:regular r:id="rId39"/>
      <p:bold r:id="rId40"/>
      <p:italic r:id="rId41"/>
      <p:boldItalic r:id="rId42"/>
    </p:embeddedFont>
    <p:embeddedFont>
      <p:font typeface="Poppins Black" panose="020B0604020202020204" pitchFamily="34" charset="0"/>
      <p:bold r:id="rId43"/>
      <p:italic r:id="rId44"/>
      <p:boldItalic r:id="rId45"/>
    </p:embeddedFont>
    <p:embeddedFont>
      <p:font typeface="Poppins ExtraBold" panose="020B0604020202020204" pitchFamily="34" charset="0"/>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38AA0-FA9A-49D9-BC3D-3851897A561C}" v="3419" dt="2025-03-12T23:35:26.435"/>
    <p1510:client id="{54DCC42B-D2B8-C34F-94E2-C41A8999AC8D}" v="2" dt="2025-03-13T20:45:08.407"/>
    <p1510:client id="{B0EB692C-1BAF-0626-80BA-1BB32975D8ED}" v="1" dt="2025-03-13T20:04:22.265"/>
  </p1510:revLst>
</p1510:revInfo>
</file>

<file path=ppt/tableStyles.xml><?xml version="1.0" encoding="utf-8"?>
<a:tblStyleLst xmlns:a="http://schemas.openxmlformats.org/drawingml/2006/main" def="{B9EAE774-C35E-40D1-A8E4-C2869D6153AE}">
  <a:tblStyle styleId="{B9EAE774-C35E-40D1-A8E4-C2869D6153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12258A7-AD67-4E2D-9732-AD00B421BD4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5"/>
    <p:restoredTop sz="94632"/>
  </p:normalViewPr>
  <p:slideViewPr>
    <p:cSldViewPr snapToGrid="0">
      <p:cViewPr varScale="1">
        <p:scale>
          <a:sx n="175" d="100"/>
          <a:sy n="175" d="100"/>
        </p:scale>
        <p:origin x="168" y="3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FEB85-AC7A-4C69-B74D-90B38B64FA9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pt-PT"/>
        </a:p>
      </dgm:t>
    </dgm:pt>
    <dgm:pt modelId="{00CCE4CD-1373-439D-95AB-DB20A2005EB3}">
      <dgm:prSet phldrT="[Texto]"/>
      <dgm:spPr/>
      <dgm:t>
        <a:bodyPr/>
        <a:lstStyle/>
        <a:p>
          <a:pPr rtl="0"/>
          <a:r>
            <a:rPr lang="pt-PT">
              <a:latin typeface="Barlow"/>
            </a:rPr>
            <a:t>BFS</a:t>
          </a:r>
        </a:p>
      </dgm:t>
    </dgm:pt>
    <dgm:pt modelId="{BFB29FAE-0714-4959-B61E-CF8416D66F07}" type="parTrans" cxnId="{96B8EFFC-6952-4DA6-B505-13E5314FDB51}">
      <dgm:prSet/>
      <dgm:spPr/>
      <dgm:t>
        <a:bodyPr/>
        <a:lstStyle/>
        <a:p>
          <a:endParaRPr lang="pt-PT"/>
        </a:p>
      </dgm:t>
    </dgm:pt>
    <dgm:pt modelId="{E2F0876A-DABF-474A-A3BE-BC412CA917F5}" type="sibTrans" cxnId="{96B8EFFC-6952-4DA6-B505-13E5314FDB51}">
      <dgm:prSet/>
      <dgm:spPr/>
      <dgm:t>
        <a:bodyPr/>
        <a:lstStyle/>
        <a:p>
          <a:endParaRPr lang="pt-PT"/>
        </a:p>
      </dgm:t>
    </dgm:pt>
    <dgm:pt modelId="{1E229F3D-B7AB-4C0A-BF7F-158F383D4681}">
      <dgm:prSet phldrT="[Texto]"/>
      <dgm:spPr/>
      <dgm:t>
        <a:bodyPr/>
        <a:lstStyle/>
        <a:p>
          <a:pPr rtl="0"/>
          <a:r>
            <a:rPr lang="pt-PT" err="1">
              <a:solidFill>
                <a:srgbClr val="000000"/>
              </a:solidFill>
              <a:latin typeface="Barlow"/>
              <a:ea typeface="Calibri"/>
              <a:cs typeface="Calibri"/>
            </a:rPr>
            <a:t>Breadth</a:t>
          </a:r>
          <a:r>
            <a:rPr lang="pt-PT">
              <a:solidFill>
                <a:srgbClr val="000000"/>
              </a:solidFill>
              <a:latin typeface="Barlow"/>
              <a:ea typeface="Calibri"/>
              <a:cs typeface="Calibri"/>
            </a:rPr>
            <a:t> </a:t>
          </a:r>
          <a:r>
            <a:rPr lang="pt-PT" err="1">
              <a:solidFill>
                <a:srgbClr val="000000"/>
              </a:solidFill>
              <a:latin typeface="Barlow"/>
              <a:ea typeface="Calibri"/>
              <a:cs typeface="Calibri"/>
            </a:rPr>
            <a:t>First</a:t>
          </a:r>
          <a:r>
            <a:rPr lang="pt-PT">
              <a:solidFill>
                <a:srgbClr val="000000"/>
              </a:solidFill>
              <a:latin typeface="Barlow"/>
              <a:ea typeface="Calibri"/>
              <a:cs typeface="Calibri"/>
            </a:rPr>
            <a:t> </a:t>
          </a:r>
          <a:r>
            <a:rPr lang="pt-PT" err="1">
              <a:solidFill>
                <a:srgbClr val="000000"/>
              </a:solidFill>
              <a:latin typeface="Barlow"/>
              <a:ea typeface="Calibri"/>
              <a:cs typeface="Calibri"/>
            </a:rPr>
            <a:t>Search</a:t>
          </a:r>
          <a:endParaRPr lang="pt-PT" err="1">
            <a:latin typeface="Barlow"/>
          </a:endParaRPr>
        </a:p>
      </dgm:t>
    </dgm:pt>
    <dgm:pt modelId="{512EA0AD-55B3-4A48-9592-C61A18EE72C5}" type="parTrans" cxnId="{7B9EE683-3F3A-44EB-832F-8AA6A71EB19B}">
      <dgm:prSet/>
      <dgm:spPr/>
      <dgm:t>
        <a:bodyPr/>
        <a:lstStyle/>
        <a:p>
          <a:endParaRPr lang="pt-PT"/>
        </a:p>
      </dgm:t>
    </dgm:pt>
    <dgm:pt modelId="{78B09227-D801-4FF7-BF28-C0DC5C7C4731}" type="sibTrans" cxnId="{7B9EE683-3F3A-44EB-832F-8AA6A71EB19B}">
      <dgm:prSet/>
      <dgm:spPr/>
      <dgm:t>
        <a:bodyPr/>
        <a:lstStyle/>
        <a:p>
          <a:endParaRPr lang="pt-PT"/>
        </a:p>
      </dgm:t>
    </dgm:pt>
    <dgm:pt modelId="{C10FACCE-1F7D-4F43-8DA8-789DE160E817}">
      <dgm:prSet phldrT="[Texto]"/>
      <dgm:spPr/>
      <dgm:t>
        <a:bodyPr/>
        <a:lstStyle/>
        <a:p>
          <a:r>
            <a:rPr lang="pt-PT">
              <a:latin typeface="Barlow"/>
            </a:rPr>
            <a:t>DFS</a:t>
          </a:r>
        </a:p>
      </dgm:t>
    </dgm:pt>
    <dgm:pt modelId="{FD418F34-2F34-4FF7-AAC2-3AB076498860}" type="parTrans" cxnId="{C1C7F1BA-F219-4547-A8E0-32DE8BEA1844}">
      <dgm:prSet/>
      <dgm:spPr/>
      <dgm:t>
        <a:bodyPr/>
        <a:lstStyle/>
        <a:p>
          <a:endParaRPr lang="pt-PT"/>
        </a:p>
      </dgm:t>
    </dgm:pt>
    <dgm:pt modelId="{8973422D-2D93-46D9-9842-EAA19163E89A}" type="sibTrans" cxnId="{C1C7F1BA-F219-4547-A8E0-32DE8BEA1844}">
      <dgm:prSet/>
      <dgm:spPr/>
      <dgm:t>
        <a:bodyPr/>
        <a:lstStyle/>
        <a:p>
          <a:endParaRPr lang="pt-PT"/>
        </a:p>
      </dgm:t>
    </dgm:pt>
    <dgm:pt modelId="{00CAC79D-7D41-44F8-9A03-BEC0F5835057}">
      <dgm:prSet phldrT="[Texto]"/>
      <dgm:spPr/>
      <dgm:t>
        <a:bodyPr/>
        <a:lstStyle/>
        <a:p>
          <a:pPr rtl="0"/>
          <a:r>
            <a:rPr lang="pt-PT" err="1">
              <a:latin typeface="Barlow"/>
            </a:rPr>
            <a:t>Depth</a:t>
          </a:r>
          <a:r>
            <a:rPr lang="pt-PT">
              <a:latin typeface="Barlow"/>
            </a:rPr>
            <a:t> </a:t>
          </a:r>
          <a:r>
            <a:rPr lang="pt-PT" err="1">
              <a:latin typeface="Barlow"/>
            </a:rPr>
            <a:t>First</a:t>
          </a:r>
          <a:r>
            <a:rPr lang="pt-PT">
              <a:latin typeface="Barlow"/>
            </a:rPr>
            <a:t> </a:t>
          </a:r>
          <a:r>
            <a:rPr lang="pt-PT" err="1">
              <a:latin typeface="Barlow"/>
            </a:rPr>
            <a:t>Search</a:t>
          </a:r>
          <a:endParaRPr lang="pt-PT">
            <a:latin typeface="Barlow"/>
          </a:endParaRPr>
        </a:p>
      </dgm:t>
    </dgm:pt>
    <dgm:pt modelId="{58114AFF-7E01-4D75-AECE-92CECA5ACBEF}" type="parTrans" cxnId="{00075475-AE07-466E-A843-BEC71AA12094}">
      <dgm:prSet/>
      <dgm:spPr/>
      <dgm:t>
        <a:bodyPr/>
        <a:lstStyle/>
        <a:p>
          <a:endParaRPr lang="pt-PT"/>
        </a:p>
      </dgm:t>
    </dgm:pt>
    <dgm:pt modelId="{CDF7D084-EE37-4A63-ACDC-23391BC75F3E}" type="sibTrans" cxnId="{00075475-AE07-466E-A843-BEC71AA12094}">
      <dgm:prSet/>
      <dgm:spPr/>
      <dgm:t>
        <a:bodyPr/>
        <a:lstStyle/>
        <a:p>
          <a:endParaRPr lang="pt-PT"/>
        </a:p>
      </dgm:t>
    </dgm:pt>
    <dgm:pt modelId="{9FF80AB2-F64D-4D26-BD2C-3DD440975E80}">
      <dgm:prSet phldrT="[Texto]"/>
      <dgm:spPr/>
      <dgm:t>
        <a:bodyPr/>
        <a:lstStyle/>
        <a:p>
          <a:r>
            <a:rPr lang="pt-PT">
              <a:latin typeface="Arial"/>
            </a:rPr>
            <a:t>IDS</a:t>
          </a:r>
          <a:endParaRPr lang="pt-PT"/>
        </a:p>
      </dgm:t>
    </dgm:pt>
    <dgm:pt modelId="{869FD446-1A7A-44AB-8F8E-1861141614D2}" type="parTrans" cxnId="{A4B3A0D4-F486-4C95-86B7-78D7C07E5399}">
      <dgm:prSet/>
      <dgm:spPr/>
      <dgm:t>
        <a:bodyPr/>
        <a:lstStyle/>
        <a:p>
          <a:endParaRPr lang="pt-PT"/>
        </a:p>
      </dgm:t>
    </dgm:pt>
    <dgm:pt modelId="{0F39C12B-7921-4636-B752-F04936E18FAE}" type="sibTrans" cxnId="{A4B3A0D4-F486-4C95-86B7-78D7C07E5399}">
      <dgm:prSet/>
      <dgm:spPr/>
      <dgm:t>
        <a:bodyPr/>
        <a:lstStyle/>
        <a:p>
          <a:endParaRPr lang="pt-PT"/>
        </a:p>
      </dgm:t>
    </dgm:pt>
    <dgm:pt modelId="{EFFCE988-71AD-40E0-AF9B-D0B10765A8B7}">
      <dgm:prSet phldrT="[Texto]"/>
      <dgm:spPr/>
      <dgm:t>
        <a:bodyPr/>
        <a:lstStyle/>
        <a:p>
          <a:pPr rtl="0"/>
          <a:r>
            <a:rPr lang="pt-PT" err="1">
              <a:latin typeface="Barlow"/>
            </a:rPr>
            <a:t>Iterative</a:t>
          </a:r>
          <a:r>
            <a:rPr lang="pt-PT">
              <a:latin typeface="Barlow"/>
            </a:rPr>
            <a:t> </a:t>
          </a:r>
          <a:r>
            <a:rPr lang="pt-PT" err="1">
              <a:latin typeface="Barlow"/>
            </a:rPr>
            <a:t>Deepening</a:t>
          </a:r>
          <a:r>
            <a:rPr lang="pt-PT">
              <a:latin typeface="Barlow"/>
            </a:rPr>
            <a:t> </a:t>
          </a:r>
          <a:r>
            <a:rPr lang="pt-PT" err="1">
              <a:latin typeface="Barlow"/>
            </a:rPr>
            <a:t>Search</a:t>
          </a:r>
          <a:endParaRPr lang="pt-PT">
            <a:latin typeface="Barlow"/>
          </a:endParaRPr>
        </a:p>
      </dgm:t>
    </dgm:pt>
    <dgm:pt modelId="{B8F15513-DDEF-47A9-9D03-5360E208AA89}" type="parTrans" cxnId="{C0680A15-ED99-42A6-B411-5A97D15D2FB9}">
      <dgm:prSet/>
      <dgm:spPr/>
      <dgm:t>
        <a:bodyPr/>
        <a:lstStyle/>
        <a:p>
          <a:endParaRPr lang="pt-PT"/>
        </a:p>
      </dgm:t>
    </dgm:pt>
    <dgm:pt modelId="{2440AEF5-3671-4F89-AF90-CB9829683F0E}" type="sibTrans" cxnId="{C0680A15-ED99-42A6-B411-5A97D15D2FB9}">
      <dgm:prSet/>
      <dgm:spPr/>
      <dgm:t>
        <a:bodyPr/>
        <a:lstStyle/>
        <a:p>
          <a:endParaRPr lang="pt-PT"/>
        </a:p>
      </dgm:t>
    </dgm:pt>
    <dgm:pt modelId="{467A4573-653D-45BD-BFA0-E26EA94CE14C}">
      <dgm:prSet phldrT="[Texto]" phldr="0"/>
      <dgm:spPr/>
      <dgm:t>
        <a:bodyPr/>
        <a:lstStyle/>
        <a:p>
          <a:pPr rtl="0"/>
          <a:r>
            <a:rPr lang="pt-PT">
              <a:latin typeface="Arial"/>
            </a:rPr>
            <a:t>Has the best results out of the three.</a:t>
          </a:r>
          <a:endParaRPr lang="pt-PT"/>
        </a:p>
      </dgm:t>
    </dgm:pt>
    <dgm:pt modelId="{3AE1F7C2-91A7-4C0C-A539-CC76A2C842C9}" type="parTrans" cxnId="{BB12A3ED-BBDA-4D1D-B73A-44D032AB11BC}">
      <dgm:prSet/>
      <dgm:spPr/>
      <dgm:t>
        <a:bodyPr/>
        <a:lstStyle/>
        <a:p>
          <a:endParaRPr lang="pt-PT"/>
        </a:p>
      </dgm:t>
    </dgm:pt>
    <dgm:pt modelId="{6D321FBC-5651-4906-8819-A1A3E60E9FD7}" type="sibTrans" cxnId="{BB12A3ED-BBDA-4D1D-B73A-44D032AB11BC}">
      <dgm:prSet/>
      <dgm:spPr/>
      <dgm:t>
        <a:bodyPr/>
        <a:lstStyle/>
        <a:p>
          <a:endParaRPr lang="pt-PT"/>
        </a:p>
      </dgm:t>
    </dgm:pt>
    <dgm:pt modelId="{98CA3547-C3F7-4B19-B7FA-C68A9D290957}">
      <dgm:prSet phldr="0"/>
      <dgm:spPr/>
      <dgm:t>
        <a:bodyPr/>
        <a:lstStyle/>
        <a:p>
          <a:pPr rtl="0"/>
          <a:r>
            <a:rPr lang="pt-PT">
              <a:latin typeface="Barlow"/>
            </a:rPr>
            <a:t>Explores </a:t>
          </a:r>
          <a:r>
            <a:rPr lang="pt-PT" err="1">
              <a:latin typeface="Barlow"/>
            </a:rPr>
            <a:t>all</a:t>
          </a:r>
          <a:r>
            <a:rPr lang="pt-PT">
              <a:latin typeface="Barlow"/>
            </a:rPr>
            <a:t> </a:t>
          </a:r>
          <a:r>
            <a:rPr lang="pt-PT" err="1">
              <a:latin typeface="Barlow"/>
            </a:rPr>
            <a:t>possible</a:t>
          </a:r>
          <a:r>
            <a:rPr lang="pt-PT">
              <a:latin typeface="Barlow"/>
            </a:rPr>
            <a:t> moves </a:t>
          </a:r>
          <a:r>
            <a:rPr lang="pt-PT" err="1">
              <a:latin typeface="Barlow"/>
            </a:rPr>
            <a:t>level</a:t>
          </a:r>
          <a:r>
            <a:rPr lang="pt-PT">
              <a:latin typeface="Barlow"/>
            </a:rPr>
            <a:t> </a:t>
          </a:r>
          <a:r>
            <a:rPr lang="pt-PT" err="1">
              <a:latin typeface="Barlow"/>
            </a:rPr>
            <a:t>by</a:t>
          </a:r>
          <a:r>
            <a:rPr lang="pt-PT">
              <a:latin typeface="Barlow"/>
            </a:rPr>
            <a:t> </a:t>
          </a:r>
          <a:r>
            <a:rPr lang="pt-PT" err="1">
              <a:latin typeface="Barlow"/>
            </a:rPr>
            <a:t>level</a:t>
          </a:r>
        </a:p>
      </dgm:t>
    </dgm:pt>
    <dgm:pt modelId="{5B66B9AB-0238-4475-8C6B-C5DCB46573B4}" type="parTrans" cxnId="{025838A8-2818-9249-BE46-8469B84FCC74}">
      <dgm:prSet/>
      <dgm:spPr/>
    </dgm:pt>
    <dgm:pt modelId="{C25399CB-FD93-4D81-8EC5-78B1065D4413}" type="sibTrans" cxnId="{025838A8-2818-9249-BE46-8469B84FCC74}">
      <dgm:prSet/>
      <dgm:spPr/>
    </dgm:pt>
    <dgm:pt modelId="{2E39EB3B-AA58-4923-BCDB-4E5A41840155}">
      <dgm:prSet phldr="0"/>
      <dgm:spPr/>
      <dgm:t>
        <a:bodyPr/>
        <a:lstStyle/>
        <a:p>
          <a:pPr rtl="0"/>
          <a:r>
            <a:rPr lang="pt-PT" b="1" err="1">
              <a:latin typeface="Barlow"/>
            </a:rPr>
            <a:t>Advantage</a:t>
          </a:r>
          <a:r>
            <a:rPr lang="pt-PT">
              <a:latin typeface="Barlow"/>
            </a:rPr>
            <a:t>: </a:t>
          </a:r>
          <a:r>
            <a:rPr lang="pt-PT" err="1">
              <a:latin typeface="Barlow"/>
            </a:rPr>
            <a:t>Guarantees</a:t>
          </a:r>
          <a:r>
            <a:rPr lang="pt-PT">
              <a:latin typeface="Barlow"/>
            </a:rPr>
            <a:t> </a:t>
          </a:r>
          <a:r>
            <a:rPr lang="pt-PT" err="1">
              <a:latin typeface="Barlow"/>
            </a:rPr>
            <a:t>the</a:t>
          </a:r>
          <a:r>
            <a:rPr lang="pt-PT">
              <a:latin typeface="Barlow"/>
            </a:rPr>
            <a:t> </a:t>
          </a:r>
          <a:r>
            <a:rPr lang="pt-PT" err="1">
              <a:latin typeface="Barlow"/>
            </a:rPr>
            <a:t>shortest</a:t>
          </a:r>
          <a:r>
            <a:rPr lang="pt-PT">
              <a:latin typeface="Barlow"/>
            </a:rPr>
            <a:t> </a:t>
          </a:r>
          <a:r>
            <a:rPr lang="pt-PT" err="1">
              <a:latin typeface="Barlow"/>
            </a:rPr>
            <a:t>solution</a:t>
          </a:r>
          <a:r>
            <a:rPr lang="pt-PT">
              <a:latin typeface="Barlow"/>
            </a:rPr>
            <a:t> in moves</a:t>
          </a:r>
        </a:p>
      </dgm:t>
    </dgm:pt>
    <dgm:pt modelId="{6E2C2757-BCB4-47E7-B6F1-45AA89BCFA69}" type="parTrans" cxnId="{227AD065-CC3F-EB41-BC56-C6522F02133F}">
      <dgm:prSet/>
      <dgm:spPr/>
    </dgm:pt>
    <dgm:pt modelId="{8639D913-5FE0-40EC-AB8C-960BA66FA249}" type="sibTrans" cxnId="{227AD065-CC3F-EB41-BC56-C6522F02133F}">
      <dgm:prSet/>
      <dgm:spPr/>
    </dgm:pt>
    <dgm:pt modelId="{8F4D26F8-7F28-4009-9DC8-6AA13F224996}">
      <dgm:prSet phldr="0"/>
      <dgm:spPr/>
      <dgm:t>
        <a:bodyPr/>
        <a:lstStyle/>
        <a:p>
          <a:pPr rtl="0"/>
          <a:r>
            <a:rPr lang="pt-PT" b="1" err="1">
              <a:latin typeface="Barlow"/>
            </a:rPr>
            <a:t>Challenge</a:t>
          </a:r>
          <a:r>
            <a:rPr lang="pt-PT">
              <a:latin typeface="Barlow"/>
            </a:rPr>
            <a:t>: Uses a </a:t>
          </a:r>
          <a:r>
            <a:rPr lang="pt-PT" err="1">
              <a:latin typeface="Barlow"/>
            </a:rPr>
            <a:t>lot</a:t>
          </a:r>
          <a:r>
            <a:rPr lang="pt-PT">
              <a:latin typeface="Barlow"/>
            </a:rPr>
            <a:t> </a:t>
          </a:r>
          <a:r>
            <a:rPr lang="pt-PT" err="1">
              <a:latin typeface="Barlow"/>
            </a:rPr>
            <a:t>of</a:t>
          </a:r>
          <a:r>
            <a:rPr lang="pt-PT">
              <a:latin typeface="Barlow"/>
            </a:rPr>
            <a:t> </a:t>
          </a:r>
          <a:r>
            <a:rPr lang="pt-PT" err="1">
              <a:latin typeface="Barlow"/>
            </a:rPr>
            <a:t>memory</a:t>
          </a:r>
          <a:r>
            <a:rPr lang="pt-PT">
              <a:latin typeface="Barlow"/>
            </a:rPr>
            <a:t>, </a:t>
          </a:r>
          <a:r>
            <a:rPr lang="pt-PT" err="1">
              <a:latin typeface="Barlow"/>
            </a:rPr>
            <a:t>storing</a:t>
          </a:r>
          <a:r>
            <a:rPr lang="pt-PT">
              <a:latin typeface="Barlow"/>
            </a:rPr>
            <a:t> </a:t>
          </a:r>
          <a:r>
            <a:rPr lang="pt-PT" err="1">
              <a:latin typeface="Barlow"/>
            </a:rPr>
            <a:t>every</a:t>
          </a:r>
          <a:r>
            <a:rPr lang="pt-PT">
              <a:latin typeface="Barlow"/>
            </a:rPr>
            <a:t> </a:t>
          </a:r>
          <a:r>
            <a:rPr lang="pt-PT" err="1">
              <a:latin typeface="Barlow"/>
            </a:rPr>
            <a:t>card</a:t>
          </a:r>
          <a:r>
            <a:rPr lang="pt-PT">
              <a:latin typeface="Barlow"/>
            </a:rPr>
            <a:t> </a:t>
          </a:r>
          <a:r>
            <a:rPr lang="pt-PT" err="1">
              <a:latin typeface="Barlow"/>
            </a:rPr>
            <a:t>position</a:t>
          </a:r>
          <a:r>
            <a:rPr lang="pt-PT">
              <a:latin typeface="Barlow"/>
            </a:rPr>
            <a:t> (</a:t>
          </a:r>
          <a:r>
            <a:rPr lang="pt-PT" err="1">
              <a:latin typeface="Barlow"/>
            </a:rPr>
            <a:t>up</a:t>
          </a:r>
          <a:r>
            <a:rPr lang="pt-PT">
              <a:latin typeface="Barlow"/>
            </a:rPr>
            <a:t> to 200,000 </a:t>
          </a:r>
          <a:r>
            <a:rPr lang="pt-PT" err="1">
              <a:latin typeface="Barlow"/>
            </a:rPr>
            <a:t>states</a:t>
          </a:r>
          <a:r>
            <a:rPr lang="pt-PT">
              <a:latin typeface="Barlow"/>
            </a:rPr>
            <a:t> in </a:t>
          </a:r>
          <a:r>
            <a:rPr lang="pt-PT" err="1">
              <a:latin typeface="Barlow"/>
            </a:rPr>
            <a:t>your</a:t>
          </a:r>
          <a:r>
            <a:rPr lang="pt-PT">
              <a:latin typeface="Barlow"/>
            </a:rPr>
            <a:t> </a:t>
          </a:r>
          <a:r>
            <a:rPr lang="pt-PT" err="1">
              <a:latin typeface="Barlow"/>
            </a:rPr>
            <a:t>limit</a:t>
          </a:r>
          <a:r>
            <a:rPr lang="pt-PT">
              <a:latin typeface="Barlow"/>
            </a:rPr>
            <a:t>)</a:t>
          </a:r>
        </a:p>
      </dgm:t>
    </dgm:pt>
    <dgm:pt modelId="{5F928551-7EED-48E2-845C-A6290C214AF1}" type="parTrans" cxnId="{19B3EFEA-195E-9947-A320-EB4A52FB66D3}">
      <dgm:prSet/>
      <dgm:spPr/>
    </dgm:pt>
    <dgm:pt modelId="{0F8A1BEB-7989-49B5-9C62-3C55E7B901F4}" type="sibTrans" cxnId="{19B3EFEA-195E-9947-A320-EB4A52FB66D3}">
      <dgm:prSet/>
      <dgm:spPr/>
    </dgm:pt>
    <dgm:pt modelId="{6F8AC2BF-A26F-42F4-A0D5-414654EE50C7}">
      <dgm:prSet phldr="0"/>
      <dgm:spPr/>
      <dgm:t>
        <a:bodyPr/>
        <a:lstStyle/>
        <a:p>
          <a:pPr rtl="0"/>
          <a:r>
            <a:rPr lang="pt-PT" err="1">
              <a:latin typeface="Barlow"/>
            </a:rPr>
            <a:t>Dives</a:t>
          </a:r>
          <a:r>
            <a:rPr lang="pt-PT">
              <a:latin typeface="Barlow"/>
            </a:rPr>
            <a:t> </a:t>
          </a:r>
          <a:r>
            <a:rPr lang="pt-PT" err="1">
              <a:latin typeface="Barlow"/>
            </a:rPr>
            <a:t>deep</a:t>
          </a:r>
          <a:r>
            <a:rPr lang="pt-PT">
              <a:latin typeface="Barlow"/>
            </a:rPr>
            <a:t> </a:t>
          </a:r>
          <a:r>
            <a:rPr lang="pt-PT" err="1">
              <a:latin typeface="Barlow"/>
            </a:rPr>
            <a:t>into</a:t>
          </a:r>
          <a:r>
            <a:rPr lang="pt-PT">
              <a:latin typeface="Barlow"/>
            </a:rPr>
            <a:t> </a:t>
          </a:r>
          <a:r>
            <a:rPr lang="pt-PT" err="1">
              <a:latin typeface="Barlow"/>
            </a:rPr>
            <a:t>one</a:t>
          </a:r>
          <a:r>
            <a:rPr lang="pt-PT">
              <a:latin typeface="Barlow"/>
            </a:rPr>
            <a:t> move </a:t>
          </a:r>
          <a:r>
            <a:rPr lang="pt-PT" err="1">
              <a:latin typeface="Barlow"/>
            </a:rPr>
            <a:t>sequence</a:t>
          </a:r>
          <a:endParaRPr lang="pt-PT">
            <a:latin typeface="Barlow"/>
          </a:endParaRPr>
        </a:p>
      </dgm:t>
    </dgm:pt>
    <dgm:pt modelId="{B67A22A8-F3DC-40F0-B08C-8F6C5AD988F4}" type="parTrans" cxnId="{26239399-9F3C-7D42-8290-8C3E2444CDD7}">
      <dgm:prSet/>
      <dgm:spPr/>
    </dgm:pt>
    <dgm:pt modelId="{D6065543-4824-4EFE-BC1D-5E4C62B9CADD}" type="sibTrans" cxnId="{26239399-9F3C-7D42-8290-8C3E2444CDD7}">
      <dgm:prSet/>
      <dgm:spPr/>
    </dgm:pt>
    <dgm:pt modelId="{2617706F-48CA-458F-9A6C-1FBCF9BC7EBC}">
      <dgm:prSet phldr="0"/>
      <dgm:spPr/>
      <dgm:t>
        <a:bodyPr/>
        <a:lstStyle/>
        <a:p>
          <a:pPr rtl="0"/>
          <a:r>
            <a:rPr lang="pt-PT" b="1" err="1">
              <a:latin typeface="Barlow"/>
            </a:rPr>
            <a:t>Advantage</a:t>
          </a:r>
          <a:r>
            <a:rPr lang="pt-PT">
              <a:latin typeface="Barlow"/>
            </a:rPr>
            <a:t>: </a:t>
          </a:r>
          <a:r>
            <a:rPr lang="pt-PT" err="1">
              <a:latin typeface="Barlow"/>
            </a:rPr>
            <a:t>Low</a:t>
          </a:r>
          <a:r>
            <a:rPr lang="pt-PT">
              <a:latin typeface="Barlow"/>
            </a:rPr>
            <a:t> </a:t>
          </a:r>
          <a:r>
            <a:rPr lang="pt-PT" err="1">
              <a:latin typeface="Barlow"/>
            </a:rPr>
            <a:t>memory</a:t>
          </a:r>
          <a:r>
            <a:rPr lang="pt-PT">
              <a:latin typeface="Barlow"/>
            </a:rPr>
            <a:t> use</a:t>
          </a:r>
        </a:p>
      </dgm:t>
    </dgm:pt>
    <dgm:pt modelId="{4C5FE0CC-7007-4D4B-97E8-290CA623C385}" type="parTrans" cxnId="{A5441CE2-959C-5A45-9F9B-EDF65F010436}">
      <dgm:prSet/>
      <dgm:spPr/>
    </dgm:pt>
    <dgm:pt modelId="{505F6CC6-4175-498B-A71A-D18CF5B4F397}" type="sibTrans" cxnId="{A5441CE2-959C-5A45-9F9B-EDF65F010436}">
      <dgm:prSet/>
      <dgm:spPr/>
    </dgm:pt>
    <dgm:pt modelId="{829A271E-F946-4F43-BB91-A61FB3C8BF89}">
      <dgm:prSet phldr="0"/>
      <dgm:spPr/>
      <dgm:t>
        <a:bodyPr/>
        <a:lstStyle/>
        <a:p>
          <a:pPr rtl="0"/>
          <a:r>
            <a:rPr lang="pt-PT" b="1" err="1">
              <a:latin typeface="Barlow"/>
            </a:rPr>
            <a:t>Challenge</a:t>
          </a:r>
          <a:r>
            <a:rPr lang="pt-PT">
              <a:latin typeface="Barlow"/>
            </a:rPr>
            <a:t>: Can </a:t>
          </a:r>
          <a:r>
            <a:rPr lang="pt-PT" err="1">
              <a:latin typeface="Barlow"/>
            </a:rPr>
            <a:t>get</a:t>
          </a:r>
          <a:r>
            <a:rPr lang="pt-PT">
              <a:latin typeface="Barlow"/>
            </a:rPr>
            <a:t> </a:t>
          </a:r>
          <a:r>
            <a:rPr lang="pt-PT" err="1">
              <a:latin typeface="Barlow"/>
            </a:rPr>
            <a:t>stuck</a:t>
          </a:r>
          <a:r>
            <a:rPr lang="pt-PT">
              <a:latin typeface="Barlow"/>
            </a:rPr>
            <a:t> in </a:t>
          </a:r>
          <a:r>
            <a:rPr lang="pt-PT" err="1">
              <a:latin typeface="Barlow"/>
            </a:rPr>
            <a:t>long</a:t>
          </a:r>
          <a:r>
            <a:rPr lang="pt-PT">
              <a:latin typeface="Barlow"/>
            </a:rPr>
            <a:t>, </a:t>
          </a:r>
          <a:r>
            <a:rPr lang="pt-PT" err="1">
              <a:latin typeface="Barlow"/>
            </a:rPr>
            <a:t>fruitless</a:t>
          </a:r>
          <a:r>
            <a:rPr lang="pt-PT">
              <a:latin typeface="Barlow"/>
            </a:rPr>
            <a:t> </a:t>
          </a:r>
          <a:r>
            <a:rPr lang="pt-PT" err="1">
              <a:latin typeface="Barlow"/>
            </a:rPr>
            <a:t>paths</a:t>
          </a:r>
          <a:r>
            <a:rPr lang="pt-PT">
              <a:latin typeface="Barlow"/>
            </a:rPr>
            <a:t> (</a:t>
          </a:r>
          <a:r>
            <a:rPr lang="pt-PT" err="1">
              <a:latin typeface="Barlow"/>
            </a:rPr>
            <a:t>depth</a:t>
          </a:r>
          <a:r>
            <a:rPr lang="pt-PT">
              <a:latin typeface="Barlow"/>
            </a:rPr>
            <a:t> </a:t>
          </a:r>
          <a:r>
            <a:rPr lang="pt-PT" err="1">
              <a:latin typeface="Barlow"/>
            </a:rPr>
            <a:t>limit</a:t>
          </a:r>
          <a:r>
            <a:rPr lang="pt-PT">
              <a:latin typeface="Barlow"/>
            </a:rPr>
            <a:t> </a:t>
          </a:r>
          <a:r>
            <a:rPr lang="pt-PT" err="1">
              <a:latin typeface="Barlow"/>
            </a:rPr>
            <a:t>of</a:t>
          </a:r>
          <a:r>
            <a:rPr lang="pt-PT">
              <a:latin typeface="Barlow"/>
            </a:rPr>
            <a:t> 150)</a:t>
          </a:r>
        </a:p>
      </dgm:t>
    </dgm:pt>
    <dgm:pt modelId="{65B5C321-7F4F-452B-A2A1-0A0C99D17680}" type="parTrans" cxnId="{C201E159-CA11-6C47-9B26-6BD2A57394B9}">
      <dgm:prSet/>
      <dgm:spPr/>
    </dgm:pt>
    <dgm:pt modelId="{01063E3E-5A57-4C5E-AFD5-5C4699ACEA4E}" type="sibTrans" cxnId="{C201E159-CA11-6C47-9B26-6BD2A57394B9}">
      <dgm:prSet/>
      <dgm:spPr/>
    </dgm:pt>
    <dgm:pt modelId="{8C3EF643-0774-44D1-A539-4CC879563C8D}">
      <dgm:prSet phldr="0"/>
      <dgm:spPr/>
      <dgm:t>
        <a:bodyPr/>
        <a:lstStyle/>
        <a:p>
          <a:pPr rtl="0"/>
          <a:r>
            <a:rPr lang="pt-PT" b="1">
              <a:latin typeface="Arial"/>
            </a:rPr>
            <a:t>Advantage:</a:t>
          </a:r>
          <a:r>
            <a:rPr lang="pt-PT">
              <a:latin typeface="Arial"/>
            </a:rPr>
            <a:t> Uses less memory</a:t>
          </a:r>
        </a:p>
      </dgm:t>
    </dgm:pt>
    <dgm:pt modelId="{C9A70C3D-F6EC-41C7-90FD-E7BC1F80FE5A}" type="parTrans" cxnId="{890A7C8C-2D3D-FF4D-B9F4-18BAF69813B6}">
      <dgm:prSet/>
      <dgm:spPr/>
    </dgm:pt>
    <dgm:pt modelId="{EA625266-59B4-47F4-81EF-AF18A138F0FE}" type="sibTrans" cxnId="{890A7C8C-2D3D-FF4D-B9F4-18BAF69813B6}">
      <dgm:prSet/>
      <dgm:spPr/>
    </dgm:pt>
    <dgm:pt modelId="{3DE5D23D-719F-45E8-95B3-6785B9843359}">
      <dgm:prSet phldr="0"/>
      <dgm:spPr/>
      <dgm:t>
        <a:bodyPr/>
        <a:lstStyle/>
        <a:p>
          <a:pPr rtl="0"/>
          <a:r>
            <a:rPr lang="pt-PT" b="1">
              <a:latin typeface="Arial"/>
            </a:rPr>
            <a:t>Challenge:</a:t>
          </a:r>
          <a:r>
            <a:rPr lang="pt-PT">
              <a:latin typeface="Arial"/>
            </a:rPr>
            <a:t> Takes more time to find a solution</a:t>
          </a:r>
        </a:p>
      </dgm:t>
    </dgm:pt>
    <dgm:pt modelId="{24EA0FCA-46AE-4879-A12E-57D2E092FE8C}" type="parTrans" cxnId="{32217488-A6AD-7442-9C33-D9F825875886}">
      <dgm:prSet/>
      <dgm:spPr/>
    </dgm:pt>
    <dgm:pt modelId="{F4F8DC8A-B60E-4B66-8A11-7E8B0D06BA1C}" type="sibTrans" cxnId="{32217488-A6AD-7442-9C33-D9F825875886}">
      <dgm:prSet/>
      <dgm:spPr/>
    </dgm:pt>
    <dgm:pt modelId="{F1F2DB7E-5058-406D-BA99-A781DF8E1048}" type="pres">
      <dgm:prSet presAssocID="{679FEB85-AC7A-4C69-B74D-90B38B64FA97}" presName="linearFlow" presStyleCnt="0">
        <dgm:presLayoutVars>
          <dgm:dir/>
          <dgm:animLvl val="lvl"/>
          <dgm:resizeHandles val="exact"/>
        </dgm:presLayoutVars>
      </dgm:prSet>
      <dgm:spPr/>
    </dgm:pt>
    <dgm:pt modelId="{EC7A3754-E013-4902-A168-2CA9BF5E6E64}" type="pres">
      <dgm:prSet presAssocID="{00CCE4CD-1373-439D-95AB-DB20A2005EB3}" presName="composite" presStyleCnt="0"/>
      <dgm:spPr/>
    </dgm:pt>
    <dgm:pt modelId="{8B02888A-6C4F-4A98-8437-79931B8D5D02}" type="pres">
      <dgm:prSet presAssocID="{00CCE4CD-1373-439D-95AB-DB20A2005EB3}" presName="parentText" presStyleLbl="alignNode1" presStyleIdx="0" presStyleCnt="3">
        <dgm:presLayoutVars>
          <dgm:chMax val="1"/>
          <dgm:bulletEnabled val="1"/>
        </dgm:presLayoutVars>
      </dgm:prSet>
      <dgm:spPr/>
    </dgm:pt>
    <dgm:pt modelId="{4448506E-E4AD-4F32-B217-DD0936F1D8D1}" type="pres">
      <dgm:prSet presAssocID="{00CCE4CD-1373-439D-95AB-DB20A2005EB3}" presName="descendantText" presStyleLbl="alignAcc1" presStyleIdx="0" presStyleCnt="3">
        <dgm:presLayoutVars>
          <dgm:bulletEnabled val="1"/>
        </dgm:presLayoutVars>
      </dgm:prSet>
      <dgm:spPr/>
    </dgm:pt>
    <dgm:pt modelId="{601AA57A-FD12-4920-9B67-83853C69B00C}" type="pres">
      <dgm:prSet presAssocID="{E2F0876A-DABF-474A-A3BE-BC412CA917F5}" presName="sp" presStyleCnt="0"/>
      <dgm:spPr/>
    </dgm:pt>
    <dgm:pt modelId="{6F3F5606-53DD-4B5C-9334-3B69D1524EDB}" type="pres">
      <dgm:prSet presAssocID="{C10FACCE-1F7D-4F43-8DA8-789DE160E817}" presName="composite" presStyleCnt="0"/>
      <dgm:spPr/>
    </dgm:pt>
    <dgm:pt modelId="{690E9855-E8B7-4B6E-A0C8-9C7727921994}" type="pres">
      <dgm:prSet presAssocID="{C10FACCE-1F7D-4F43-8DA8-789DE160E817}" presName="parentText" presStyleLbl="alignNode1" presStyleIdx="1" presStyleCnt="3">
        <dgm:presLayoutVars>
          <dgm:chMax val="1"/>
          <dgm:bulletEnabled val="1"/>
        </dgm:presLayoutVars>
      </dgm:prSet>
      <dgm:spPr/>
    </dgm:pt>
    <dgm:pt modelId="{2F5CF3E0-B4FA-47B1-9DE2-C8FF2ABD2C15}" type="pres">
      <dgm:prSet presAssocID="{C10FACCE-1F7D-4F43-8DA8-789DE160E817}" presName="descendantText" presStyleLbl="alignAcc1" presStyleIdx="1" presStyleCnt="3">
        <dgm:presLayoutVars>
          <dgm:bulletEnabled val="1"/>
        </dgm:presLayoutVars>
      </dgm:prSet>
      <dgm:spPr/>
    </dgm:pt>
    <dgm:pt modelId="{700A200A-7529-4770-9984-B94AEF29C4CA}" type="pres">
      <dgm:prSet presAssocID="{8973422D-2D93-46D9-9842-EAA19163E89A}" presName="sp" presStyleCnt="0"/>
      <dgm:spPr/>
    </dgm:pt>
    <dgm:pt modelId="{AC5789DD-614E-40EC-8002-EFF5CF8F1835}" type="pres">
      <dgm:prSet presAssocID="{9FF80AB2-F64D-4D26-BD2C-3DD440975E80}" presName="composite" presStyleCnt="0"/>
      <dgm:spPr/>
    </dgm:pt>
    <dgm:pt modelId="{40BF9829-1125-48DE-9B91-EC69F94C3188}" type="pres">
      <dgm:prSet presAssocID="{9FF80AB2-F64D-4D26-BD2C-3DD440975E80}" presName="parentText" presStyleLbl="alignNode1" presStyleIdx="2" presStyleCnt="3">
        <dgm:presLayoutVars>
          <dgm:chMax val="1"/>
          <dgm:bulletEnabled val="1"/>
        </dgm:presLayoutVars>
      </dgm:prSet>
      <dgm:spPr/>
    </dgm:pt>
    <dgm:pt modelId="{D85F80D0-6BDA-44D3-B06A-B64C30152ADA}" type="pres">
      <dgm:prSet presAssocID="{9FF80AB2-F64D-4D26-BD2C-3DD440975E80}" presName="descendantText" presStyleLbl="alignAcc1" presStyleIdx="2" presStyleCnt="3">
        <dgm:presLayoutVars>
          <dgm:bulletEnabled val="1"/>
        </dgm:presLayoutVars>
      </dgm:prSet>
      <dgm:spPr/>
    </dgm:pt>
  </dgm:ptLst>
  <dgm:cxnLst>
    <dgm:cxn modelId="{895F7006-A392-4720-A5D4-9CF0EB22C7AD}" type="presOf" srcId="{C10FACCE-1F7D-4F43-8DA8-789DE160E817}" destId="{690E9855-E8B7-4B6E-A0C8-9C7727921994}" srcOrd="0" destOrd="0" presId="urn:microsoft.com/office/officeart/2005/8/layout/chevron2"/>
    <dgm:cxn modelId="{C0680A15-ED99-42A6-B411-5A97D15D2FB9}" srcId="{9FF80AB2-F64D-4D26-BD2C-3DD440975E80}" destId="{EFFCE988-71AD-40E0-AF9B-D0B10765A8B7}" srcOrd="0" destOrd="0" parTransId="{B8F15513-DDEF-47A9-9D03-5360E208AA89}" sibTransId="{2440AEF5-3671-4F89-AF90-CB9829683F0E}"/>
    <dgm:cxn modelId="{F5325E15-C5DC-4A65-AE63-DFB7B24B8069}" type="presOf" srcId="{00CCE4CD-1373-439D-95AB-DB20A2005EB3}" destId="{8B02888A-6C4F-4A98-8437-79931B8D5D02}" srcOrd="0" destOrd="0" presId="urn:microsoft.com/office/officeart/2005/8/layout/chevron2"/>
    <dgm:cxn modelId="{0C0CBE24-7E8D-3E42-8A9B-41925DCB4911}" type="presOf" srcId="{8F4D26F8-7F28-4009-9DC8-6AA13F224996}" destId="{4448506E-E4AD-4F32-B217-DD0936F1D8D1}" srcOrd="0" destOrd="3" presId="urn:microsoft.com/office/officeart/2005/8/layout/chevron2"/>
    <dgm:cxn modelId="{00111525-2B56-4B8C-85EB-C397F7728A95}" type="presOf" srcId="{00CAC79D-7D41-44F8-9A03-BEC0F5835057}" destId="{2F5CF3E0-B4FA-47B1-9DE2-C8FF2ABD2C15}" srcOrd="0" destOrd="0" presId="urn:microsoft.com/office/officeart/2005/8/layout/chevron2"/>
    <dgm:cxn modelId="{320F6E29-BFCB-C44E-9EE3-AC6E310873CF}" type="presOf" srcId="{3DE5D23D-719F-45E8-95B3-6785B9843359}" destId="{D85F80D0-6BDA-44D3-B06A-B64C30152ADA}" srcOrd="0" destOrd="3" presId="urn:microsoft.com/office/officeart/2005/8/layout/chevron2"/>
    <dgm:cxn modelId="{A63D3939-5233-834C-AB99-8E1867AE9096}" type="presOf" srcId="{2E39EB3B-AA58-4923-BCDB-4E5A41840155}" destId="{4448506E-E4AD-4F32-B217-DD0936F1D8D1}" srcOrd="0" destOrd="2" presId="urn:microsoft.com/office/officeart/2005/8/layout/chevron2"/>
    <dgm:cxn modelId="{5DB26D3D-B7D2-4E58-B12E-32B7E2B23053}" type="presOf" srcId="{9FF80AB2-F64D-4D26-BD2C-3DD440975E80}" destId="{40BF9829-1125-48DE-9B91-EC69F94C3188}" srcOrd="0" destOrd="0" presId="urn:microsoft.com/office/officeart/2005/8/layout/chevron2"/>
    <dgm:cxn modelId="{916EBC46-36A4-4262-82D5-8B04E74CD710}" type="presOf" srcId="{EFFCE988-71AD-40E0-AF9B-D0B10765A8B7}" destId="{D85F80D0-6BDA-44D3-B06A-B64C30152ADA}" srcOrd="0" destOrd="0" presId="urn:microsoft.com/office/officeart/2005/8/layout/chevron2"/>
    <dgm:cxn modelId="{E9F1F34F-DB28-064C-A81D-989B1AD7F79B}" type="presOf" srcId="{98CA3547-C3F7-4B19-B7FA-C68A9D290957}" destId="{4448506E-E4AD-4F32-B217-DD0936F1D8D1}" srcOrd="0" destOrd="1" presId="urn:microsoft.com/office/officeart/2005/8/layout/chevron2"/>
    <dgm:cxn modelId="{338DF253-59D7-4E4D-A503-247921C9491A}" type="presOf" srcId="{679FEB85-AC7A-4C69-B74D-90B38B64FA97}" destId="{F1F2DB7E-5058-406D-BA99-A781DF8E1048}" srcOrd="0" destOrd="0" presId="urn:microsoft.com/office/officeart/2005/8/layout/chevron2"/>
    <dgm:cxn modelId="{C201E159-CA11-6C47-9B26-6BD2A57394B9}" srcId="{C10FACCE-1F7D-4F43-8DA8-789DE160E817}" destId="{829A271E-F946-4F43-BB91-A61FB3C8BF89}" srcOrd="3" destOrd="0" parTransId="{65B5C321-7F4F-452B-A2A1-0A0C99D17680}" sibTransId="{01063E3E-5A57-4C5E-AFD5-5C4699ACEA4E}"/>
    <dgm:cxn modelId="{227AD065-CC3F-EB41-BC56-C6522F02133F}" srcId="{00CCE4CD-1373-439D-95AB-DB20A2005EB3}" destId="{2E39EB3B-AA58-4923-BCDB-4E5A41840155}" srcOrd="2" destOrd="0" parTransId="{6E2C2757-BCB4-47E7-B6F1-45AA89BCFA69}" sibTransId="{8639D913-5FE0-40EC-AB8C-960BA66FA249}"/>
    <dgm:cxn modelId="{00075475-AE07-466E-A843-BEC71AA12094}" srcId="{C10FACCE-1F7D-4F43-8DA8-789DE160E817}" destId="{00CAC79D-7D41-44F8-9A03-BEC0F5835057}" srcOrd="0" destOrd="0" parTransId="{58114AFF-7E01-4D75-AECE-92CECA5ACBEF}" sibTransId="{CDF7D084-EE37-4A63-ACDC-23391BC75F3E}"/>
    <dgm:cxn modelId="{7B9EE683-3F3A-44EB-832F-8AA6A71EB19B}" srcId="{00CCE4CD-1373-439D-95AB-DB20A2005EB3}" destId="{1E229F3D-B7AB-4C0A-BF7F-158F383D4681}" srcOrd="0" destOrd="0" parTransId="{512EA0AD-55B3-4A48-9592-C61A18EE72C5}" sibTransId="{78B09227-D801-4FF7-BF28-C0DC5C7C4731}"/>
    <dgm:cxn modelId="{D39EF786-5D5D-B64F-B35E-AC755DED78E9}" type="presOf" srcId="{8C3EF643-0774-44D1-A539-4CC879563C8D}" destId="{D85F80D0-6BDA-44D3-B06A-B64C30152ADA}" srcOrd="0" destOrd="2" presId="urn:microsoft.com/office/officeart/2005/8/layout/chevron2"/>
    <dgm:cxn modelId="{32217488-A6AD-7442-9C33-D9F825875886}" srcId="{9FF80AB2-F64D-4D26-BD2C-3DD440975E80}" destId="{3DE5D23D-719F-45E8-95B3-6785B9843359}" srcOrd="3" destOrd="0" parTransId="{24EA0FCA-46AE-4879-A12E-57D2E092FE8C}" sibTransId="{F4F8DC8A-B60E-4B66-8A11-7E8B0D06BA1C}"/>
    <dgm:cxn modelId="{890A7C8C-2D3D-FF4D-B9F4-18BAF69813B6}" srcId="{9FF80AB2-F64D-4D26-BD2C-3DD440975E80}" destId="{8C3EF643-0774-44D1-A539-4CC879563C8D}" srcOrd="2" destOrd="0" parTransId="{C9A70C3D-F6EC-41C7-90FD-E7BC1F80FE5A}" sibTransId="{EA625266-59B4-47F4-81EF-AF18A138F0FE}"/>
    <dgm:cxn modelId="{26239399-9F3C-7D42-8290-8C3E2444CDD7}" srcId="{C10FACCE-1F7D-4F43-8DA8-789DE160E817}" destId="{6F8AC2BF-A26F-42F4-A0D5-414654EE50C7}" srcOrd="1" destOrd="0" parTransId="{B67A22A8-F3DC-40F0-B08C-8F6C5AD988F4}" sibTransId="{D6065543-4824-4EFE-BC1D-5E4C62B9CADD}"/>
    <dgm:cxn modelId="{319CBF9A-D44E-4657-AEF4-8678AB25D570}" type="presOf" srcId="{467A4573-653D-45BD-BFA0-E26EA94CE14C}" destId="{D85F80D0-6BDA-44D3-B06A-B64C30152ADA}" srcOrd="0" destOrd="1" presId="urn:microsoft.com/office/officeart/2005/8/layout/chevron2"/>
    <dgm:cxn modelId="{7654319D-3EE0-45AA-92F1-9C291CA18015}" type="presOf" srcId="{1E229F3D-B7AB-4C0A-BF7F-158F383D4681}" destId="{4448506E-E4AD-4F32-B217-DD0936F1D8D1}" srcOrd="0" destOrd="0" presId="urn:microsoft.com/office/officeart/2005/8/layout/chevron2"/>
    <dgm:cxn modelId="{025838A8-2818-9249-BE46-8469B84FCC74}" srcId="{00CCE4CD-1373-439D-95AB-DB20A2005EB3}" destId="{98CA3547-C3F7-4B19-B7FA-C68A9D290957}" srcOrd="1" destOrd="0" parTransId="{5B66B9AB-0238-4475-8C6B-C5DCB46573B4}" sibTransId="{C25399CB-FD93-4D81-8EC5-78B1065D4413}"/>
    <dgm:cxn modelId="{BD9810B6-FA4A-7449-A6D6-B7A6A5737523}" type="presOf" srcId="{2617706F-48CA-458F-9A6C-1FBCF9BC7EBC}" destId="{2F5CF3E0-B4FA-47B1-9DE2-C8FF2ABD2C15}" srcOrd="0" destOrd="2" presId="urn:microsoft.com/office/officeart/2005/8/layout/chevron2"/>
    <dgm:cxn modelId="{214633BA-31FD-8F41-BE3E-7745CEEEEC1A}" type="presOf" srcId="{6F8AC2BF-A26F-42F4-A0D5-414654EE50C7}" destId="{2F5CF3E0-B4FA-47B1-9DE2-C8FF2ABD2C15}" srcOrd="0" destOrd="1" presId="urn:microsoft.com/office/officeart/2005/8/layout/chevron2"/>
    <dgm:cxn modelId="{C1C7F1BA-F219-4547-A8E0-32DE8BEA1844}" srcId="{679FEB85-AC7A-4C69-B74D-90B38B64FA97}" destId="{C10FACCE-1F7D-4F43-8DA8-789DE160E817}" srcOrd="1" destOrd="0" parTransId="{FD418F34-2F34-4FF7-AAC2-3AB076498860}" sibTransId="{8973422D-2D93-46D9-9842-EAA19163E89A}"/>
    <dgm:cxn modelId="{A4B3A0D4-F486-4C95-86B7-78D7C07E5399}" srcId="{679FEB85-AC7A-4C69-B74D-90B38B64FA97}" destId="{9FF80AB2-F64D-4D26-BD2C-3DD440975E80}" srcOrd="2" destOrd="0" parTransId="{869FD446-1A7A-44AB-8F8E-1861141614D2}" sibTransId="{0F39C12B-7921-4636-B752-F04936E18FAE}"/>
    <dgm:cxn modelId="{A7F5E3E0-5962-174C-986E-16B2E74AEAEC}" type="presOf" srcId="{829A271E-F946-4F43-BB91-A61FB3C8BF89}" destId="{2F5CF3E0-B4FA-47B1-9DE2-C8FF2ABD2C15}" srcOrd="0" destOrd="3" presId="urn:microsoft.com/office/officeart/2005/8/layout/chevron2"/>
    <dgm:cxn modelId="{A5441CE2-959C-5A45-9F9B-EDF65F010436}" srcId="{C10FACCE-1F7D-4F43-8DA8-789DE160E817}" destId="{2617706F-48CA-458F-9A6C-1FBCF9BC7EBC}" srcOrd="2" destOrd="0" parTransId="{4C5FE0CC-7007-4D4B-97E8-290CA623C385}" sibTransId="{505F6CC6-4175-498B-A71A-D18CF5B4F397}"/>
    <dgm:cxn modelId="{19B3EFEA-195E-9947-A320-EB4A52FB66D3}" srcId="{00CCE4CD-1373-439D-95AB-DB20A2005EB3}" destId="{8F4D26F8-7F28-4009-9DC8-6AA13F224996}" srcOrd="3" destOrd="0" parTransId="{5F928551-7EED-48E2-845C-A6290C214AF1}" sibTransId="{0F8A1BEB-7989-49B5-9C62-3C55E7B901F4}"/>
    <dgm:cxn modelId="{BB12A3ED-BBDA-4D1D-B73A-44D032AB11BC}" srcId="{9FF80AB2-F64D-4D26-BD2C-3DD440975E80}" destId="{467A4573-653D-45BD-BFA0-E26EA94CE14C}" srcOrd="1" destOrd="0" parTransId="{3AE1F7C2-91A7-4C0C-A539-CC76A2C842C9}" sibTransId="{6D321FBC-5651-4906-8819-A1A3E60E9FD7}"/>
    <dgm:cxn modelId="{96B8EFFC-6952-4DA6-B505-13E5314FDB51}" srcId="{679FEB85-AC7A-4C69-B74D-90B38B64FA97}" destId="{00CCE4CD-1373-439D-95AB-DB20A2005EB3}" srcOrd="0" destOrd="0" parTransId="{BFB29FAE-0714-4959-B61E-CF8416D66F07}" sibTransId="{E2F0876A-DABF-474A-A3BE-BC412CA917F5}"/>
    <dgm:cxn modelId="{2CC3E4D8-0AC2-44B7-9696-8569262AA942}" type="presParOf" srcId="{F1F2DB7E-5058-406D-BA99-A781DF8E1048}" destId="{EC7A3754-E013-4902-A168-2CA9BF5E6E64}" srcOrd="0" destOrd="0" presId="urn:microsoft.com/office/officeart/2005/8/layout/chevron2"/>
    <dgm:cxn modelId="{2BDB95CD-C0A9-494A-AF08-1253E80D8A8C}" type="presParOf" srcId="{EC7A3754-E013-4902-A168-2CA9BF5E6E64}" destId="{8B02888A-6C4F-4A98-8437-79931B8D5D02}" srcOrd="0" destOrd="0" presId="urn:microsoft.com/office/officeart/2005/8/layout/chevron2"/>
    <dgm:cxn modelId="{5F263F63-7731-4101-BF92-A9EC4129F8F7}" type="presParOf" srcId="{EC7A3754-E013-4902-A168-2CA9BF5E6E64}" destId="{4448506E-E4AD-4F32-B217-DD0936F1D8D1}" srcOrd="1" destOrd="0" presId="urn:microsoft.com/office/officeart/2005/8/layout/chevron2"/>
    <dgm:cxn modelId="{7BBAD0BE-AE33-4C0E-BCE2-F7DA4C675895}" type="presParOf" srcId="{F1F2DB7E-5058-406D-BA99-A781DF8E1048}" destId="{601AA57A-FD12-4920-9B67-83853C69B00C}" srcOrd="1" destOrd="0" presId="urn:microsoft.com/office/officeart/2005/8/layout/chevron2"/>
    <dgm:cxn modelId="{6E5FBD2C-F3EC-4BEB-9EC4-29D44561ED54}" type="presParOf" srcId="{F1F2DB7E-5058-406D-BA99-A781DF8E1048}" destId="{6F3F5606-53DD-4B5C-9334-3B69D1524EDB}" srcOrd="2" destOrd="0" presId="urn:microsoft.com/office/officeart/2005/8/layout/chevron2"/>
    <dgm:cxn modelId="{44C40C54-25BA-4157-862A-E8E8BF10D1CB}" type="presParOf" srcId="{6F3F5606-53DD-4B5C-9334-3B69D1524EDB}" destId="{690E9855-E8B7-4B6E-A0C8-9C7727921994}" srcOrd="0" destOrd="0" presId="urn:microsoft.com/office/officeart/2005/8/layout/chevron2"/>
    <dgm:cxn modelId="{D362E53E-CD05-4A45-8EC4-DB34C87975C0}" type="presParOf" srcId="{6F3F5606-53DD-4B5C-9334-3B69D1524EDB}" destId="{2F5CF3E0-B4FA-47B1-9DE2-C8FF2ABD2C15}" srcOrd="1" destOrd="0" presId="urn:microsoft.com/office/officeart/2005/8/layout/chevron2"/>
    <dgm:cxn modelId="{D64FDD1E-46EA-47CB-B15C-D4FFF3708F1A}" type="presParOf" srcId="{F1F2DB7E-5058-406D-BA99-A781DF8E1048}" destId="{700A200A-7529-4770-9984-B94AEF29C4CA}" srcOrd="3" destOrd="0" presId="urn:microsoft.com/office/officeart/2005/8/layout/chevron2"/>
    <dgm:cxn modelId="{A243D866-3D1D-4C43-9123-FCC93EFEA8FE}" type="presParOf" srcId="{F1F2DB7E-5058-406D-BA99-A781DF8E1048}" destId="{AC5789DD-614E-40EC-8002-EFF5CF8F1835}" srcOrd="4" destOrd="0" presId="urn:microsoft.com/office/officeart/2005/8/layout/chevron2"/>
    <dgm:cxn modelId="{24D0B633-B52E-4081-A046-DFABDF30F146}" type="presParOf" srcId="{AC5789DD-614E-40EC-8002-EFF5CF8F1835}" destId="{40BF9829-1125-48DE-9B91-EC69F94C3188}" srcOrd="0" destOrd="0" presId="urn:microsoft.com/office/officeart/2005/8/layout/chevron2"/>
    <dgm:cxn modelId="{D23A99B8-AB58-4CE8-A40B-5A2DDBEED3C0}" type="presParOf" srcId="{AC5789DD-614E-40EC-8002-EFF5CF8F1835}" destId="{D85F80D0-6BDA-44D3-B06A-B64C30152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2888A-6C4F-4A98-8437-79931B8D5D02}">
      <dsp:nvSpPr>
        <dsp:cNvPr id="0" name=""/>
        <dsp:cNvSpPr/>
      </dsp:nvSpPr>
      <dsp:spPr>
        <a:xfrm rot="5400000">
          <a:off x="-189591" y="191514"/>
          <a:ext cx="1263945" cy="88476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pt-PT" sz="2500" kern="1200">
              <a:latin typeface="Barlow"/>
            </a:rPr>
            <a:t>BFS</a:t>
          </a:r>
        </a:p>
      </dsp:txBody>
      <dsp:txXfrm rot="-5400000">
        <a:off x="1" y="444303"/>
        <a:ext cx="884762" cy="379183"/>
      </dsp:txXfrm>
    </dsp:sp>
    <dsp:sp modelId="{4448506E-E4AD-4F32-B217-DD0936F1D8D1}">
      <dsp:nvSpPr>
        <dsp:cNvPr id="0" name=""/>
        <dsp:cNvSpPr/>
      </dsp:nvSpPr>
      <dsp:spPr>
        <a:xfrm rot="5400000">
          <a:off x="3390657" y="-2503972"/>
          <a:ext cx="821564" cy="58333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pt-PT" sz="1000" kern="1200" err="1">
              <a:solidFill>
                <a:srgbClr val="000000"/>
              </a:solidFill>
              <a:latin typeface="Barlow"/>
              <a:ea typeface="Calibri"/>
              <a:cs typeface="Calibri"/>
            </a:rPr>
            <a:t>Breadth</a:t>
          </a:r>
          <a:r>
            <a:rPr lang="pt-PT" sz="1000" kern="1200">
              <a:solidFill>
                <a:srgbClr val="000000"/>
              </a:solidFill>
              <a:latin typeface="Barlow"/>
              <a:ea typeface="Calibri"/>
              <a:cs typeface="Calibri"/>
            </a:rPr>
            <a:t> </a:t>
          </a:r>
          <a:r>
            <a:rPr lang="pt-PT" sz="1000" kern="1200" err="1">
              <a:solidFill>
                <a:srgbClr val="000000"/>
              </a:solidFill>
              <a:latin typeface="Barlow"/>
              <a:ea typeface="Calibri"/>
              <a:cs typeface="Calibri"/>
            </a:rPr>
            <a:t>First</a:t>
          </a:r>
          <a:r>
            <a:rPr lang="pt-PT" sz="1000" kern="1200">
              <a:solidFill>
                <a:srgbClr val="000000"/>
              </a:solidFill>
              <a:latin typeface="Barlow"/>
              <a:ea typeface="Calibri"/>
              <a:cs typeface="Calibri"/>
            </a:rPr>
            <a:t> </a:t>
          </a:r>
          <a:r>
            <a:rPr lang="pt-PT" sz="1000" kern="1200" err="1">
              <a:solidFill>
                <a:srgbClr val="000000"/>
              </a:solidFill>
              <a:latin typeface="Barlow"/>
              <a:ea typeface="Calibri"/>
              <a:cs typeface="Calibri"/>
            </a:rPr>
            <a:t>Search</a:t>
          </a:r>
          <a:endParaRPr lang="pt-PT" sz="1000" kern="1200" err="1">
            <a:latin typeface="Barlow"/>
          </a:endParaRPr>
        </a:p>
        <a:p>
          <a:pPr marL="57150" lvl="1" indent="-57150" algn="l" defTabSz="444500" rtl="0">
            <a:lnSpc>
              <a:spcPct val="90000"/>
            </a:lnSpc>
            <a:spcBef>
              <a:spcPct val="0"/>
            </a:spcBef>
            <a:spcAft>
              <a:spcPct val="15000"/>
            </a:spcAft>
            <a:buChar char="•"/>
          </a:pPr>
          <a:r>
            <a:rPr lang="pt-PT" sz="1000" kern="1200">
              <a:latin typeface="Barlow"/>
            </a:rPr>
            <a:t>Explores </a:t>
          </a:r>
          <a:r>
            <a:rPr lang="pt-PT" sz="1000" kern="1200" err="1">
              <a:latin typeface="Barlow"/>
            </a:rPr>
            <a:t>all</a:t>
          </a:r>
          <a:r>
            <a:rPr lang="pt-PT" sz="1000" kern="1200">
              <a:latin typeface="Barlow"/>
            </a:rPr>
            <a:t> </a:t>
          </a:r>
          <a:r>
            <a:rPr lang="pt-PT" sz="1000" kern="1200" err="1">
              <a:latin typeface="Barlow"/>
            </a:rPr>
            <a:t>possible</a:t>
          </a:r>
          <a:r>
            <a:rPr lang="pt-PT" sz="1000" kern="1200">
              <a:latin typeface="Barlow"/>
            </a:rPr>
            <a:t> moves </a:t>
          </a:r>
          <a:r>
            <a:rPr lang="pt-PT" sz="1000" kern="1200" err="1">
              <a:latin typeface="Barlow"/>
            </a:rPr>
            <a:t>level</a:t>
          </a:r>
          <a:r>
            <a:rPr lang="pt-PT" sz="1000" kern="1200">
              <a:latin typeface="Barlow"/>
            </a:rPr>
            <a:t> </a:t>
          </a:r>
          <a:r>
            <a:rPr lang="pt-PT" sz="1000" kern="1200" err="1">
              <a:latin typeface="Barlow"/>
            </a:rPr>
            <a:t>by</a:t>
          </a:r>
          <a:r>
            <a:rPr lang="pt-PT" sz="1000" kern="1200">
              <a:latin typeface="Barlow"/>
            </a:rPr>
            <a:t> </a:t>
          </a:r>
          <a:r>
            <a:rPr lang="pt-PT" sz="1000" kern="1200" err="1">
              <a:latin typeface="Barlow"/>
            </a:rPr>
            <a:t>level</a:t>
          </a:r>
        </a:p>
        <a:p>
          <a:pPr marL="57150" lvl="1" indent="-57150" algn="l" defTabSz="444500" rtl="0">
            <a:lnSpc>
              <a:spcPct val="90000"/>
            </a:lnSpc>
            <a:spcBef>
              <a:spcPct val="0"/>
            </a:spcBef>
            <a:spcAft>
              <a:spcPct val="15000"/>
            </a:spcAft>
            <a:buChar char="•"/>
          </a:pPr>
          <a:r>
            <a:rPr lang="pt-PT" sz="1000" b="1" kern="1200" err="1">
              <a:latin typeface="Barlow"/>
            </a:rPr>
            <a:t>Advantage</a:t>
          </a:r>
          <a:r>
            <a:rPr lang="pt-PT" sz="1000" kern="1200">
              <a:latin typeface="Barlow"/>
            </a:rPr>
            <a:t>: </a:t>
          </a:r>
          <a:r>
            <a:rPr lang="pt-PT" sz="1000" kern="1200" err="1">
              <a:latin typeface="Barlow"/>
            </a:rPr>
            <a:t>Guarantees</a:t>
          </a:r>
          <a:r>
            <a:rPr lang="pt-PT" sz="1000" kern="1200">
              <a:latin typeface="Barlow"/>
            </a:rPr>
            <a:t> </a:t>
          </a:r>
          <a:r>
            <a:rPr lang="pt-PT" sz="1000" kern="1200" err="1">
              <a:latin typeface="Barlow"/>
            </a:rPr>
            <a:t>the</a:t>
          </a:r>
          <a:r>
            <a:rPr lang="pt-PT" sz="1000" kern="1200">
              <a:latin typeface="Barlow"/>
            </a:rPr>
            <a:t> </a:t>
          </a:r>
          <a:r>
            <a:rPr lang="pt-PT" sz="1000" kern="1200" err="1">
              <a:latin typeface="Barlow"/>
            </a:rPr>
            <a:t>shortest</a:t>
          </a:r>
          <a:r>
            <a:rPr lang="pt-PT" sz="1000" kern="1200">
              <a:latin typeface="Barlow"/>
            </a:rPr>
            <a:t> </a:t>
          </a:r>
          <a:r>
            <a:rPr lang="pt-PT" sz="1000" kern="1200" err="1">
              <a:latin typeface="Barlow"/>
            </a:rPr>
            <a:t>solution</a:t>
          </a:r>
          <a:r>
            <a:rPr lang="pt-PT" sz="1000" kern="1200">
              <a:latin typeface="Barlow"/>
            </a:rPr>
            <a:t> in moves</a:t>
          </a:r>
        </a:p>
        <a:p>
          <a:pPr marL="57150" lvl="1" indent="-57150" algn="l" defTabSz="444500" rtl="0">
            <a:lnSpc>
              <a:spcPct val="90000"/>
            </a:lnSpc>
            <a:spcBef>
              <a:spcPct val="0"/>
            </a:spcBef>
            <a:spcAft>
              <a:spcPct val="15000"/>
            </a:spcAft>
            <a:buChar char="•"/>
          </a:pPr>
          <a:r>
            <a:rPr lang="pt-PT" sz="1000" b="1" kern="1200" err="1">
              <a:latin typeface="Barlow"/>
            </a:rPr>
            <a:t>Challenge</a:t>
          </a:r>
          <a:r>
            <a:rPr lang="pt-PT" sz="1000" kern="1200">
              <a:latin typeface="Barlow"/>
            </a:rPr>
            <a:t>: Uses a </a:t>
          </a:r>
          <a:r>
            <a:rPr lang="pt-PT" sz="1000" kern="1200" err="1">
              <a:latin typeface="Barlow"/>
            </a:rPr>
            <a:t>lot</a:t>
          </a:r>
          <a:r>
            <a:rPr lang="pt-PT" sz="1000" kern="1200">
              <a:latin typeface="Barlow"/>
            </a:rPr>
            <a:t> </a:t>
          </a:r>
          <a:r>
            <a:rPr lang="pt-PT" sz="1000" kern="1200" err="1">
              <a:latin typeface="Barlow"/>
            </a:rPr>
            <a:t>of</a:t>
          </a:r>
          <a:r>
            <a:rPr lang="pt-PT" sz="1000" kern="1200">
              <a:latin typeface="Barlow"/>
            </a:rPr>
            <a:t> </a:t>
          </a:r>
          <a:r>
            <a:rPr lang="pt-PT" sz="1000" kern="1200" err="1">
              <a:latin typeface="Barlow"/>
            </a:rPr>
            <a:t>memory</a:t>
          </a:r>
          <a:r>
            <a:rPr lang="pt-PT" sz="1000" kern="1200">
              <a:latin typeface="Barlow"/>
            </a:rPr>
            <a:t>, </a:t>
          </a:r>
          <a:r>
            <a:rPr lang="pt-PT" sz="1000" kern="1200" err="1">
              <a:latin typeface="Barlow"/>
            </a:rPr>
            <a:t>storing</a:t>
          </a:r>
          <a:r>
            <a:rPr lang="pt-PT" sz="1000" kern="1200">
              <a:latin typeface="Barlow"/>
            </a:rPr>
            <a:t> </a:t>
          </a:r>
          <a:r>
            <a:rPr lang="pt-PT" sz="1000" kern="1200" err="1">
              <a:latin typeface="Barlow"/>
            </a:rPr>
            <a:t>every</a:t>
          </a:r>
          <a:r>
            <a:rPr lang="pt-PT" sz="1000" kern="1200">
              <a:latin typeface="Barlow"/>
            </a:rPr>
            <a:t> </a:t>
          </a:r>
          <a:r>
            <a:rPr lang="pt-PT" sz="1000" kern="1200" err="1">
              <a:latin typeface="Barlow"/>
            </a:rPr>
            <a:t>card</a:t>
          </a:r>
          <a:r>
            <a:rPr lang="pt-PT" sz="1000" kern="1200">
              <a:latin typeface="Barlow"/>
            </a:rPr>
            <a:t> </a:t>
          </a:r>
          <a:r>
            <a:rPr lang="pt-PT" sz="1000" kern="1200" err="1">
              <a:latin typeface="Barlow"/>
            </a:rPr>
            <a:t>position</a:t>
          </a:r>
          <a:r>
            <a:rPr lang="pt-PT" sz="1000" kern="1200">
              <a:latin typeface="Barlow"/>
            </a:rPr>
            <a:t> (</a:t>
          </a:r>
          <a:r>
            <a:rPr lang="pt-PT" sz="1000" kern="1200" err="1">
              <a:latin typeface="Barlow"/>
            </a:rPr>
            <a:t>up</a:t>
          </a:r>
          <a:r>
            <a:rPr lang="pt-PT" sz="1000" kern="1200">
              <a:latin typeface="Barlow"/>
            </a:rPr>
            <a:t> to 200,000 </a:t>
          </a:r>
          <a:r>
            <a:rPr lang="pt-PT" sz="1000" kern="1200" err="1">
              <a:latin typeface="Barlow"/>
            </a:rPr>
            <a:t>states</a:t>
          </a:r>
          <a:r>
            <a:rPr lang="pt-PT" sz="1000" kern="1200">
              <a:latin typeface="Barlow"/>
            </a:rPr>
            <a:t> in </a:t>
          </a:r>
          <a:r>
            <a:rPr lang="pt-PT" sz="1000" kern="1200" err="1">
              <a:latin typeface="Barlow"/>
            </a:rPr>
            <a:t>your</a:t>
          </a:r>
          <a:r>
            <a:rPr lang="pt-PT" sz="1000" kern="1200">
              <a:latin typeface="Barlow"/>
            </a:rPr>
            <a:t> </a:t>
          </a:r>
          <a:r>
            <a:rPr lang="pt-PT" sz="1000" kern="1200" err="1">
              <a:latin typeface="Barlow"/>
            </a:rPr>
            <a:t>limit</a:t>
          </a:r>
          <a:r>
            <a:rPr lang="pt-PT" sz="1000" kern="1200">
              <a:latin typeface="Barlow"/>
            </a:rPr>
            <a:t>)</a:t>
          </a:r>
        </a:p>
      </dsp:txBody>
      <dsp:txXfrm rot="-5400000">
        <a:off x="884762" y="42028"/>
        <a:ext cx="5793250" cy="741354"/>
      </dsp:txXfrm>
    </dsp:sp>
    <dsp:sp modelId="{690E9855-E8B7-4B6E-A0C8-9C7727921994}">
      <dsp:nvSpPr>
        <dsp:cNvPr id="0" name=""/>
        <dsp:cNvSpPr/>
      </dsp:nvSpPr>
      <dsp:spPr>
        <a:xfrm rot="5400000">
          <a:off x="-189591" y="1256149"/>
          <a:ext cx="1263945" cy="88476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PT" sz="2500" kern="1200">
              <a:latin typeface="Barlow"/>
            </a:rPr>
            <a:t>DFS</a:t>
          </a:r>
        </a:p>
      </dsp:txBody>
      <dsp:txXfrm rot="-5400000">
        <a:off x="1" y="1508938"/>
        <a:ext cx="884762" cy="379183"/>
      </dsp:txXfrm>
    </dsp:sp>
    <dsp:sp modelId="{2F5CF3E0-B4FA-47B1-9DE2-C8FF2ABD2C15}">
      <dsp:nvSpPr>
        <dsp:cNvPr id="0" name=""/>
        <dsp:cNvSpPr/>
      </dsp:nvSpPr>
      <dsp:spPr>
        <a:xfrm rot="5400000">
          <a:off x="3390657" y="-1439337"/>
          <a:ext cx="821564" cy="58333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pt-PT" sz="1000" kern="1200" err="1">
              <a:latin typeface="Barlow"/>
            </a:rPr>
            <a:t>Depth</a:t>
          </a:r>
          <a:r>
            <a:rPr lang="pt-PT" sz="1000" kern="1200">
              <a:latin typeface="Barlow"/>
            </a:rPr>
            <a:t> </a:t>
          </a:r>
          <a:r>
            <a:rPr lang="pt-PT" sz="1000" kern="1200" err="1">
              <a:latin typeface="Barlow"/>
            </a:rPr>
            <a:t>First</a:t>
          </a:r>
          <a:r>
            <a:rPr lang="pt-PT" sz="1000" kern="1200">
              <a:latin typeface="Barlow"/>
            </a:rPr>
            <a:t> </a:t>
          </a:r>
          <a:r>
            <a:rPr lang="pt-PT" sz="1000" kern="1200" err="1">
              <a:latin typeface="Barlow"/>
            </a:rPr>
            <a:t>Search</a:t>
          </a:r>
          <a:endParaRPr lang="pt-PT" sz="1000" kern="1200">
            <a:latin typeface="Barlow"/>
          </a:endParaRPr>
        </a:p>
        <a:p>
          <a:pPr marL="57150" lvl="1" indent="-57150" algn="l" defTabSz="444500" rtl="0">
            <a:lnSpc>
              <a:spcPct val="90000"/>
            </a:lnSpc>
            <a:spcBef>
              <a:spcPct val="0"/>
            </a:spcBef>
            <a:spcAft>
              <a:spcPct val="15000"/>
            </a:spcAft>
            <a:buChar char="•"/>
          </a:pPr>
          <a:r>
            <a:rPr lang="pt-PT" sz="1000" kern="1200" err="1">
              <a:latin typeface="Barlow"/>
            </a:rPr>
            <a:t>Dives</a:t>
          </a:r>
          <a:r>
            <a:rPr lang="pt-PT" sz="1000" kern="1200">
              <a:latin typeface="Barlow"/>
            </a:rPr>
            <a:t> </a:t>
          </a:r>
          <a:r>
            <a:rPr lang="pt-PT" sz="1000" kern="1200" err="1">
              <a:latin typeface="Barlow"/>
            </a:rPr>
            <a:t>deep</a:t>
          </a:r>
          <a:r>
            <a:rPr lang="pt-PT" sz="1000" kern="1200">
              <a:latin typeface="Barlow"/>
            </a:rPr>
            <a:t> </a:t>
          </a:r>
          <a:r>
            <a:rPr lang="pt-PT" sz="1000" kern="1200" err="1">
              <a:latin typeface="Barlow"/>
            </a:rPr>
            <a:t>into</a:t>
          </a:r>
          <a:r>
            <a:rPr lang="pt-PT" sz="1000" kern="1200">
              <a:latin typeface="Barlow"/>
            </a:rPr>
            <a:t> </a:t>
          </a:r>
          <a:r>
            <a:rPr lang="pt-PT" sz="1000" kern="1200" err="1">
              <a:latin typeface="Barlow"/>
            </a:rPr>
            <a:t>one</a:t>
          </a:r>
          <a:r>
            <a:rPr lang="pt-PT" sz="1000" kern="1200">
              <a:latin typeface="Barlow"/>
            </a:rPr>
            <a:t> move </a:t>
          </a:r>
          <a:r>
            <a:rPr lang="pt-PT" sz="1000" kern="1200" err="1">
              <a:latin typeface="Barlow"/>
            </a:rPr>
            <a:t>sequence</a:t>
          </a:r>
          <a:endParaRPr lang="pt-PT" sz="1000" kern="1200">
            <a:latin typeface="Barlow"/>
          </a:endParaRPr>
        </a:p>
        <a:p>
          <a:pPr marL="57150" lvl="1" indent="-57150" algn="l" defTabSz="444500" rtl="0">
            <a:lnSpc>
              <a:spcPct val="90000"/>
            </a:lnSpc>
            <a:spcBef>
              <a:spcPct val="0"/>
            </a:spcBef>
            <a:spcAft>
              <a:spcPct val="15000"/>
            </a:spcAft>
            <a:buChar char="•"/>
          </a:pPr>
          <a:r>
            <a:rPr lang="pt-PT" sz="1000" b="1" kern="1200" err="1">
              <a:latin typeface="Barlow"/>
            </a:rPr>
            <a:t>Advantage</a:t>
          </a:r>
          <a:r>
            <a:rPr lang="pt-PT" sz="1000" kern="1200">
              <a:latin typeface="Barlow"/>
            </a:rPr>
            <a:t>: </a:t>
          </a:r>
          <a:r>
            <a:rPr lang="pt-PT" sz="1000" kern="1200" err="1">
              <a:latin typeface="Barlow"/>
            </a:rPr>
            <a:t>Low</a:t>
          </a:r>
          <a:r>
            <a:rPr lang="pt-PT" sz="1000" kern="1200">
              <a:latin typeface="Barlow"/>
            </a:rPr>
            <a:t> </a:t>
          </a:r>
          <a:r>
            <a:rPr lang="pt-PT" sz="1000" kern="1200" err="1">
              <a:latin typeface="Barlow"/>
            </a:rPr>
            <a:t>memory</a:t>
          </a:r>
          <a:r>
            <a:rPr lang="pt-PT" sz="1000" kern="1200">
              <a:latin typeface="Barlow"/>
            </a:rPr>
            <a:t> use</a:t>
          </a:r>
        </a:p>
        <a:p>
          <a:pPr marL="57150" lvl="1" indent="-57150" algn="l" defTabSz="444500" rtl="0">
            <a:lnSpc>
              <a:spcPct val="90000"/>
            </a:lnSpc>
            <a:spcBef>
              <a:spcPct val="0"/>
            </a:spcBef>
            <a:spcAft>
              <a:spcPct val="15000"/>
            </a:spcAft>
            <a:buChar char="•"/>
          </a:pPr>
          <a:r>
            <a:rPr lang="pt-PT" sz="1000" b="1" kern="1200" err="1">
              <a:latin typeface="Barlow"/>
            </a:rPr>
            <a:t>Challenge</a:t>
          </a:r>
          <a:r>
            <a:rPr lang="pt-PT" sz="1000" kern="1200">
              <a:latin typeface="Barlow"/>
            </a:rPr>
            <a:t>: Can </a:t>
          </a:r>
          <a:r>
            <a:rPr lang="pt-PT" sz="1000" kern="1200" err="1">
              <a:latin typeface="Barlow"/>
            </a:rPr>
            <a:t>get</a:t>
          </a:r>
          <a:r>
            <a:rPr lang="pt-PT" sz="1000" kern="1200">
              <a:latin typeface="Barlow"/>
            </a:rPr>
            <a:t> </a:t>
          </a:r>
          <a:r>
            <a:rPr lang="pt-PT" sz="1000" kern="1200" err="1">
              <a:latin typeface="Barlow"/>
            </a:rPr>
            <a:t>stuck</a:t>
          </a:r>
          <a:r>
            <a:rPr lang="pt-PT" sz="1000" kern="1200">
              <a:latin typeface="Barlow"/>
            </a:rPr>
            <a:t> in </a:t>
          </a:r>
          <a:r>
            <a:rPr lang="pt-PT" sz="1000" kern="1200" err="1">
              <a:latin typeface="Barlow"/>
            </a:rPr>
            <a:t>long</a:t>
          </a:r>
          <a:r>
            <a:rPr lang="pt-PT" sz="1000" kern="1200">
              <a:latin typeface="Barlow"/>
            </a:rPr>
            <a:t>, </a:t>
          </a:r>
          <a:r>
            <a:rPr lang="pt-PT" sz="1000" kern="1200" err="1">
              <a:latin typeface="Barlow"/>
            </a:rPr>
            <a:t>fruitless</a:t>
          </a:r>
          <a:r>
            <a:rPr lang="pt-PT" sz="1000" kern="1200">
              <a:latin typeface="Barlow"/>
            </a:rPr>
            <a:t> </a:t>
          </a:r>
          <a:r>
            <a:rPr lang="pt-PT" sz="1000" kern="1200" err="1">
              <a:latin typeface="Barlow"/>
            </a:rPr>
            <a:t>paths</a:t>
          </a:r>
          <a:r>
            <a:rPr lang="pt-PT" sz="1000" kern="1200">
              <a:latin typeface="Barlow"/>
            </a:rPr>
            <a:t> (</a:t>
          </a:r>
          <a:r>
            <a:rPr lang="pt-PT" sz="1000" kern="1200" err="1">
              <a:latin typeface="Barlow"/>
            </a:rPr>
            <a:t>depth</a:t>
          </a:r>
          <a:r>
            <a:rPr lang="pt-PT" sz="1000" kern="1200">
              <a:latin typeface="Barlow"/>
            </a:rPr>
            <a:t> </a:t>
          </a:r>
          <a:r>
            <a:rPr lang="pt-PT" sz="1000" kern="1200" err="1">
              <a:latin typeface="Barlow"/>
            </a:rPr>
            <a:t>limit</a:t>
          </a:r>
          <a:r>
            <a:rPr lang="pt-PT" sz="1000" kern="1200">
              <a:latin typeface="Barlow"/>
            </a:rPr>
            <a:t> </a:t>
          </a:r>
          <a:r>
            <a:rPr lang="pt-PT" sz="1000" kern="1200" err="1">
              <a:latin typeface="Barlow"/>
            </a:rPr>
            <a:t>of</a:t>
          </a:r>
          <a:r>
            <a:rPr lang="pt-PT" sz="1000" kern="1200">
              <a:latin typeface="Barlow"/>
            </a:rPr>
            <a:t> 150)</a:t>
          </a:r>
        </a:p>
      </dsp:txBody>
      <dsp:txXfrm rot="-5400000">
        <a:off x="884762" y="1106663"/>
        <a:ext cx="5793250" cy="741354"/>
      </dsp:txXfrm>
    </dsp:sp>
    <dsp:sp modelId="{40BF9829-1125-48DE-9B91-EC69F94C3188}">
      <dsp:nvSpPr>
        <dsp:cNvPr id="0" name=""/>
        <dsp:cNvSpPr/>
      </dsp:nvSpPr>
      <dsp:spPr>
        <a:xfrm rot="5400000">
          <a:off x="-189591" y="2320785"/>
          <a:ext cx="1263945" cy="88476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PT" sz="2500" kern="1200">
              <a:latin typeface="Arial"/>
            </a:rPr>
            <a:t>IDS</a:t>
          </a:r>
          <a:endParaRPr lang="pt-PT" sz="2500" kern="1200"/>
        </a:p>
      </dsp:txBody>
      <dsp:txXfrm rot="-5400000">
        <a:off x="1" y="2573574"/>
        <a:ext cx="884762" cy="379183"/>
      </dsp:txXfrm>
    </dsp:sp>
    <dsp:sp modelId="{D85F80D0-6BDA-44D3-B06A-B64C30152ADA}">
      <dsp:nvSpPr>
        <dsp:cNvPr id="0" name=""/>
        <dsp:cNvSpPr/>
      </dsp:nvSpPr>
      <dsp:spPr>
        <a:xfrm rot="5400000">
          <a:off x="3390657" y="-374702"/>
          <a:ext cx="821564" cy="58333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pt-PT" sz="1000" kern="1200" err="1">
              <a:latin typeface="Barlow"/>
            </a:rPr>
            <a:t>Iterative</a:t>
          </a:r>
          <a:r>
            <a:rPr lang="pt-PT" sz="1000" kern="1200">
              <a:latin typeface="Barlow"/>
            </a:rPr>
            <a:t> </a:t>
          </a:r>
          <a:r>
            <a:rPr lang="pt-PT" sz="1000" kern="1200" err="1">
              <a:latin typeface="Barlow"/>
            </a:rPr>
            <a:t>Deepening</a:t>
          </a:r>
          <a:r>
            <a:rPr lang="pt-PT" sz="1000" kern="1200">
              <a:latin typeface="Barlow"/>
            </a:rPr>
            <a:t> </a:t>
          </a:r>
          <a:r>
            <a:rPr lang="pt-PT" sz="1000" kern="1200" err="1">
              <a:latin typeface="Barlow"/>
            </a:rPr>
            <a:t>Search</a:t>
          </a:r>
          <a:endParaRPr lang="pt-PT" sz="1000" kern="1200">
            <a:latin typeface="Barlow"/>
          </a:endParaRPr>
        </a:p>
        <a:p>
          <a:pPr marL="57150" lvl="1" indent="-57150" algn="l" defTabSz="444500" rtl="0">
            <a:lnSpc>
              <a:spcPct val="90000"/>
            </a:lnSpc>
            <a:spcBef>
              <a:spcPct val="0"/>
            </a:spcBef>
            <a:spcAft>
              <a:spcPct val="15000"/>
            </a:spcAft>
            <a:buChar char="•"/>
          </a:pPr>
          <a:r>
            <a:rPr lang="pt-PT" sz="1000" kern="1200">
              <a:latin typeface="Arial"/>
            </a:rPr>
            <a:t>Has the best results out of the three.</a:t>
          </a:r>
          <a:endParaRPr lang="pt-PT" sz="1000" kern="1200"/>
        </a:p>
        <a:p>
          <a:pPr marL="57150" lvl="1" indent="-57150" algn="l" defTabSz="444500" rtl="0">
            <a:lnSpc>
              <a:spcPct val="90000"/>
            </a:lnSpc>
            <a:spcBef>
              <a:spcPct val="0"/>
            </a:spcBef>
            <a:spcAft>
              <a:spcPct val="15000"/>
            </a:spcAft>
            <a:buChar char="•"/>
          </a:pPr>
          <a:r>
            <a:rPr lang="pt-PT" sz="1000" b="1" kern="1200">
              <a:latin typeface="Arial"/>
            </a:rPr>
            <a:t>Advantage:</a:t>
          </a:r>
          <a:r>
            <a:rPr lang="pt-PT" sz="1000" kern="1200">
              <a:latin typeface="Arial"/>
            </a:rPr>
            <a:t> Uses less memory</a:t>
          </a:r>
        </a:p>
        <a:p>
          <a:pPr marL="57150" lvl="1" indent="-57150" algn="l" defTabSz="444500" rtl="0">
            <a:lnSpc>
              <a:spcPct val="90000"/>
            </a:lnSpc>
            <a:spcBef>
              <a:spcPct val="0"/>
            </a:spcBef>
            <a:spcAft>
              <a:spcPct val="15000"/>
            </a:spcAft>
            <a:buChar char="•"/>
          </a:pPr>
          <a:r>
            <a:rPr lang="pt-PT" sz="1000" b="1" kern="1200">
              <a:latin typeface="Arial"/>
            </a:rPr>
            <a:t>Challenge:</a:t>
          </a:r>
          <a:r>
            <a:rPr lang="pt-PT" sz="1000" kern="1200">
              <a:latin typeface="Arial"/>
            </a:rPr>
            <a:t> Takes more time to find a solution</a:t>
          </a:r>
        </a:p>
      </dsp:txBody>
      <dsp:txXfrm rot="-5400000">
        <a:off x="884762" y="2171298"/>
        <a:ext cx="5793250" cy="7413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CBA010E-7AFF-3A66-2A6D-065141411F9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C0E180C5-3AA0-E116-33E5-98AB51484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C687B3A-16DC-67F1-CFDA-D32AF0A79A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Automoves </a:t>
            </a:r>
            <a:r>
              <a:rPr lang="pt-PT" err="1"/>
              <a:t>had</a:t>
            </a:r>
            <a:r>
              <a:rPr lang="pt-PT"/>
              <a:t> </a:t>
            </a:r>
            <a:r>
              <a:rPr lang="pt-PT" err="1"/>
              <a:t>good</a:t>
            </a:r>
            <a:r>
              <a:rPr lang="pt-PT"/>
              <a:t> </a:t>
            </a:r>
            <a:r>
              <a:rPr lang="pt-PT" err="1"/>
              <a:t>impact</a:t>
            </a:r>
            <a:endParaRPr lang="pt-PT"/>
          </a:p>
          <a:p>
            <a:pPr marL="0" lvl="0" indent="0" algn="l" rtl="0">
              <a:spcBef>
                <a:spcPts val="0"/>
              </a:spcBef>
              <a:spcAft>
                <a:spcPts val="0"/>
              </a:spcAft>
              <a:buNone/>
            </a:pPr>
            <a:endParaRPr/>
          </a:p>
        </p:txBody>
      </p:sp>
    </p:spTree>
    <p:extLst>
      <p:ext uri="{BB962C8B-B14F-4D97-AF65-F5344CB8AC3E}">
        <p14:creationId xmlns:p14="http://schemas.microsoft.com/office/powerpoint/2010/main" val="119733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77B7CD61-FEF2-6774-D173-3F38ECCE2494}"/>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9215789F-264D-618D-B413-1024A894E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D11C7AFE-94F1-23ED-65A7-8E84F4A3A4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74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2C572BD1-102E-2B9C-75CD-B25EA94010DD}"/>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1BAD8AB-2ECE-BACE-517F-054AD1C63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DAD500A-06FA-1119-6279-01ABA7922B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228600" algn="just">
              <a:lnSpc>
                <a:spcPct val="150000"/>
              </a:lnSpc>
              <a:buFont typeface="+mj-lt"/>
              <a:buAutoNum type="arabicPeriod"/>
            </a:pPr>
            <a:r>
              <a:rPr lang="en-US" sz="1400" b="1"/>
              <a:t>Missing Cards in Foundations</a:t>
            </a:r>
          </a:p>
          <a:p>
            <a:pPr marL="685800" lvl="1" indent="-228600" algn="just">
              <a:lnSpc>
                <a:spcPct val="150000"/>
              </a:lnSpc>
              <a:buFont typeface="Arial" panose="020B0604020202020204" pitchFamily="34" charset="0"/>
              <a:buChar char="•"/>
            </a:pPr>
            <a:r>
              <a:rPr lang="en-US" sz="1400"/>
              <a:t>Measures how far the game is from completion by counting the number of cards still missing in the foundations.</a:t>
            </a:r>
          </a:p>
          <a:p>
            <a:pPr marL="228600" indent="-228600" algn="just">
              <a:lnSpc>
                <a:spcPct val="150000"/>
              </a:lnSpc>
              <a:buFont typeface="+mj-lt"/>
              <a:buAutoNum type="arabicPeriod"/>
            </a:pPr>
            <a:r>
              <a:rPr lang="en-US" sz="1400" b="1"/>
              <a:t>Minimum Moves to Foundation</a:t>
            </a:r>
          </a:p>
          <a:p>
            <a:pPr marL="685800" lvl="1" indent="-228600" algn="just">
              <a:lnSpc>
                <a:spcPct val="150000"/>
              </a:lnSpc>
              <a:buFont typeface="Arial" panose="020B0604020202020204" pitchFamily="34" charset="0"/>
              <a:buChar char="•"/>
            </a:pPr>
            <a:r>
              <a:rPr lang="en-US" sz="1100"/>
              <a:t>Estimates the minimum number of moves required to place all cards in the foundations, considering gaps in sequences.</a:t>
            </a:r>
            <a:endParaRPr lang="en-US" sz="1100" b="1"/>
          </a:p>
          <a:p>
            <a:pPr marL="228600" indent="-228600" algn="just">
              <a:lnSpc>
                <a:spcPct val="150000"/>
              </a:lnSpc>
              <a:buFont typeface="+mj-lt"/>
              <a:buAutoNum type="arabicPeriod"/>
            </a:pPr>
            <a:r>
              <a:rPr lang="pt-PT" sz="1400" b="1" err="1"/>
              <a:t>Context-Aware</a:t>
            </a:r>
            <a:r>
              <a:rPr lang="pt-PT" sz="1400" b="1"/>
              <a:t> Move </a:t>
            </a:r>
            <a:r>
              <a:rPr lang="pt-PT" sz="1400" b="1" err="1"/>
              <a:t>Estimation</a:t>
            </a:r>
            <a:endParaRPr lang="pt-PT" sz="1400" b="1"/>
          </a:p>
          <a:p>
            <a:pPr marL="685800" lvl="1" indent="-228600" algn="just">
              <a:lnSpc>
                <a:spcPct val="150000"/>
              </a:lnSpc>
              <a:buFont typeface="Arial" panose="020B0604020202020204" pitchFamily="34" charset="0"/>
              <a:buChar char="•"/>
            </a:pPr>
            <a:r>
              <a:rPr lang="en-US" sz="1400"/>
              <a:t>Refines Heuristic 2 by considering card positioning, blockers, and required sequences to estimate a more realistic number of moves.</a:t>
            </a:r>
            <a:endParaRPr lang="en" sz="1400" b="1"/>
          </a:p>
          <a:p>
            <a:pPr marL="0" lvl="0" indent="0" algn="l" rtl="0">
              <a:spcBef>
                <a:spcPts val="0"/>
              </a:spcBef>
              <a:spcAft>
                <a:spcPts val="0"/>
              </a:spcAft>
              <a:buNone/>
            </a:pPr>
            <a:endParaRPr/>
          </a:p>
        </p:txBody>
      </p:sp>
    </p:spTree>
    <p:extLst>
      <p:ext uri="{BB962C8B-B14F-4D97-AF65-F5344CB8AC3E}">
        <p14:creationId xmlns:p14="http://schemas.microsoft.com/office/powerpoint/2010/main" val="657796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E8E8B74A-744A-4434-6F0F-3ED40DB8A310}"/>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E85063A-76CF-6874-E407-2A0D3AEF3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C085006-262B-E26D-4E32-0B4C9E1545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 heurística 1 - funcionou com 12 cartas e deu a melhor solução mas ficou por aí e não consegui resolver com 28 e 52 cartas. Gastou um bocado de memória e tempo.  Chegou a um </a:t>
            </a:r>
            <a:r>
              <a:rPr lang="pt-PT" err="1"/>
              <a:t>depth</a:t>
            </a:r>
            <a:r>
              <a:rPr lang="pt-PT"/>
              <a:t> de 14/16 para um maior número de </a:t>
            </a:r>
            <a:r>
              <a:rPr lang="pt-PT" err="1"/>
              <a:t>cartasA</a:t>
            </a:r>
            <a:r>
              <a:rPr lang="pt-PT"/>
              <a:t>* heurística 2 - De uma forma geral o melhor algoritmo para jogos aleatórios. Quando comparado com os outros algoritmos deu a melhor solução num tempo bastante rápido e gastando pouca memória. Algoritmo nº 1A* heurística 3 - Segundo melhor algoritmo com segundos melhores resultados. A solução ótima é pior que o A* com heurística 2 contudo a memória utilizada e tempo são </a:t>
            </a:r>
            <a:r>
              <a:rPr lang="pt-PT" err="1"/>
              <a:t>semelhantesWeighted</a:t>
            </a:r>
            <a:r>
              <a:rPr lang="pt-PT"/>
              <a:t> A*  - Resultados </a:t>
            </a:r>
            <a:r>
              <a:rPr lang="pt-PT" err="1"/>
              <a:t>subótimos</a:t>
            </a:r>
            <a:r>
              <a:rPr lang="pt-PT"/>
              <a:t> com bastante tempo gasto na solução para 52 cartas sem automoves (17 segundos quando por exemplo para o A* heurística 2 foram 1,4 segundos). Custa pouca </a:t>
            </a:r>
            <a:r>
              <a:rPr lang="pt-PT" err="1"/>
              <a:t>memóriaGreedy</a:t>
            </a:r>
            <a:r>
              <a:rPr lang="pt-PT"/>
              <a:t> - Igualmente resultados </a:t>
            </a:r>
            <a:r>
              <a:rPr lang="pt-PT" err="1"/>
              <a:t>subótimos</a:t>
            </a:r>
            <a:r>
              <a:rPr lang="pt-PT"/>
              <a:t> piores que o </a:t>
            </a:r>
            <a:r>
              <a:rPr lang="pt-PT" err="1"/>
              <a:t>Weighted</a:t>
            </a:r>
            <a:r>
              <a:rPr lang="pt-PT"/>
              <a:t> A* com bastante tempo necessário para 52 cartas e soluções ótimas mais do dobro quando comparadas com o A* heurística 2 para 52 cartas</a:t>
            </a:r>
            <a:endParaRPr/>
          </a:p>
        </p:txBody>
      </p:sp>
    </p:spTree>
    <p:extLst>
      <p:ext uri="{BB962C8B-B14F-4D97-AF65-F5344CB8AC3E}">
        <p14:creationId xmlns:p14="http://schemas.microsoft.com/office/powerpoint/2010/main" val="3855721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5667C28E-8CA4-B57F-97B1-2C6B6049033D}"/>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C90B20E-1F17-F1E9-1D5D-FD577BBE56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04E899AD-7FBB-F5E5-5053-A76158C1A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 heurística 1 - funcionou com 12 cartas e deu a melhor solução mas ficou por aí e não consegui resolver com 28 e 52 cartas. Gastou um bocado de memória e tempo.  Chegou a um </a:t>
            </a:r>
            <a:r>
              <a:rPr lang="pt-PT" err="1"/>
              <a:t>depth</a:t>
            </a:r>
            <a:r>
              <a:rPr lang="pt-PT"/>
              <a:t> de 14/16 para um maior número de </a:t>
            </a:r>
            <a:r>
              <a:rPr lang="pt-PT" err="1"/>
              <a:t>cartasA</a:t>
            </a:r>
            <a:r>
              <a:rPr lang="pt-PT"/>
              <a:t>* heurística 2 - De uma forma geral o melhor algoritmo para jogos aleatórios. Quando comparado com os outros algoritmos deu a melhor solução num tempo bastante rápido e gastando pouca memória. Algoritmo nº 1A* heurística 3 - Segundo melhor algoritmo com segundos melhores resultados. A solução ótima é pior que o A* com heurística 2 contudo a memória utilizada e tempo são </a:t>
            </a:r>
            <a:r>
              <a:rPr lang="pt-PT" err="1"/>
              <a:t>semelhantesWeighted</a:t>
            </a:r>
            <a:r>
              <a:rPr lang="pt-PT"/>
              <a:t> A*  - Resultados </a:t>
            </a:r>
            <a:r>
              <a:rPr lang="pt-PT" err="1"/>
              <a:t>subótimos</a:t>
            </a:r>
            <a:r>
              <a:rPr lang="pt-PT"/>
              <a:t> com bastante tempo gasto na solução para 52 cartas sem automoves (17 segundos quando por exemplo para o A* heurística 2 foram 1,4 segundos). Custa pouca </a:t>
            </a:r>
            <a:r>
              <a:rPr lang="pt-PT" err="1"/>
              <a:t>memóriaGreedy</a:t>
            </a:r>
            <a:r>
              <a:rPr lang="pt-PT"/>
              <a:t> - Igualmente resultados </a:t>
            </a:r>
            <a:r>
              <a:rPr lang="pt-PT" err="1"/>
              <a:t>subótimos</a:t>
            </a:r>
            <a:r>
              <a:rPr lang="pt-PT"/>
              <a:t> piores que o </a:t>
            </a:r>
            <a:r>
              <a:rPr lang="pt-PT" err="1"/>
              <a:t>Weighted</a:t>
            </a:r>
            <a:r>
              <a:rPr lang="pt-PT"/>
              <a:t> A* com bastante tempo necessário para 52 cartas e soluções ótimas mais do dobro quando comparadas com o A* heurística 2 para 52 cartas</a:t>
            </a:r>
            <a:endParaRPr/>
          </a:p>
        </p:txBody>
      </p:sp>
    </p:spTree>
    <p:extLst>
      <p:ext uri="{BB962C8B-B14F-4D97-AF65-F5344CB8AC3E}">
        <p14:creationId xmlns:p14="http://schemas.microsoft.com/office/powerpoint/2010/main" val="3607595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5E8B889E-9A14-7F58-3702-6A01E4C731E7}"/>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A4E69783-CE64-7582-833B-B958529277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32619260-2CDA-FC3D-79CC-12A122F719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 heurística 1 - funcionou com 12 cartas e deu a melhor solução mas ficou por aí e não consegui resolver com 28 e 52 cartas. Gastou um bocado de memória e tempo.  Chegou a um </a:t>
            </a:r>
            <a:r>
              <a:rPr lang="pt-PT" err="1"/>
              <a:t>depth</a:t>
            </a:r>
            <a:r>
              <a:rPr lang="pt-PT"/>
              <a:t> de 14/16 para um maior número de </a:t>
            </a:r>
            <a:r>
              <a:rPr lang="pt-PT" err="1"/>
              <a:t>cartasA</a:t>
            </a:r>
            <a:r>
              <a:rPr lang="pt-PT"/>
              <a:t>* heurística 2 - De uma forma geral o melhor algoritmo para jogos aleatórios. Quando comparado com os outros algoritmos deu a melhor solução num tempo bastante rápido e gastando pouca memória. Algoritmo nº 1A* heurística 3 - Segundo melhor algoritmo com segundos melhores resultados. A solução ótima é pior que o A* com heurística 2 contudo a memória utilizada e tempo são </a:t>
            </a:r>
            <a:r>
              <a:rPr lang="pt-PT" err="1"/>
              <a:t>semelhantesWeighted</a:t>
            </a:r>
            <a:r>
              <a:rPr lang="pt-PT"/>
              <a:t> A*  - Resultados </a:t>
            </a:r>
            <a:r>
              <a:rPr lang="pt-PT" err="1"/>
              <a:t>subótimos</a:t>
            </a:r>
            <a:r>
              <a:rPr lang="pt-PT"/>
              <a:t> com bastante tempo gasto na solução para 52 cartas sem automoves (17 segundos quando por exemplo para o A* heurística 2 foram 1,4 segundos). Custa pouca </a:t>
            </a:r>
            <a:r>
              <a:rPr lang="pt-PT" err="1"/>
              <a:t>memóriaGreedy</a:t>
            </a:r>
            <a:r>
              <a:rPr lang="pt-PT"/>
              <a:t> - Igualmente resultados </a:t>
            </a:r>
            <a:r>
              <a:rPr lang="pt-PT" err="1"/>
              <a:t>subótimos</a:t>
            </a:r>
            <a:r>
              <a:rPr lang="pt-PT"/>
              <a:t> piores que o </a:t>
            </a:r>
            <a:r>
              <a:rPr lang="pt-PT" err="1"/>
              <a:t>Weighted</a:t>
            </a:r>
            <a:r>
              <a:rPr lang="pt-PT"/>
              <a:t> A* com bastante tempo necessário para 52 cartas e soluções ótimas mais do dobro quando comparadas com o A* heurística 2 para 52 cartas</a:t>
            </a:r>
            <a:endParaRPr/>
          </a:p>
        </p:txBody>
      </p:sp>
    </p:spTree>
    <p:extLst>
      <p:ext uri="{BB962C8B-B14F-4D97-AF65-F5344CB8AC3E}">
        <p14:creationId xmlns:p14="http://schemas.microsoft.com/office/powerpoint/2010/main" val="4066331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712FEC80-C6C7-A1C5-229B-C863E12362B5}"/>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A17F030D-D89A-15FD-B8FB-997E364A39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06D2F3B8-A442-D531-A9B2-8DEE7D1E8A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083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73F8ABEC-9D3F-1F20-3310-4E1F7A6DCC27}"/>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16F5ED1-F199-0804-B532-EF7A070037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1095F05-0E5D-B9B5-1650-F9C028AAE7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599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8F9901A4-0FAC-06FB-C571-92D286877162}"/>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6DFA2DC3-0B6B-A8EF-7094-8C941472E4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F6B22401-1B1C-B571-4BF9-2FA9216ABF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504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9B4A9B81-AC6D-712A-62DE-9F248E14D0E0}"/>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74621F6-8E28-4281-E275-8B5659311D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9250435-817A-EC05-A71E-987BA62CE7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8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378AA72E-6CF8-6C5F-B887-B6FE9D23478E}"/>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3D5C4426-25AD-DD20-4BCC-804CD8C43E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10A449F4-ED09-E1F8-A979-64EDCE501D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394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1F474166-8091-BC1D-476C-D7343F452945}"/>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98E159A-E43B-FBFE-838C-9E5606F13B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B1EA9DA1-B09E-FDD2-6F1F-007926F437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942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F5118EC6-5091-612E-2A1B-5A17ABC2C6A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E0956F3-9ED9-4851-C4B5-F6327601C9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9C4AE36-7A7C-A06C-7859-1B1EBED5E4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831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3FC1AC5B-998C-FA47-B60B-8AAB66F54B52}"/>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43957737-5B70-19F9-26C6-FC8A8346F5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8278358-D73C-FD2F-B732-CE6B7717AA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719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FBD5F745-1AF0-39D9-8A3E-78FA09C5E16E}"/>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989E82EC-83BE-3FB3-6FBE-D1BB893282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235151FB-D7EA-3FDB-0617-590DFC3D25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78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735F2BDC-C24D-0337-EE22-913A37B30D9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32DE0A8-F627-F70B-2476-6B946C943A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DAE829A-75CC-BEA0-AF58-8F760E7E4D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60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A5AB101-7738-CEC1-D30B-787D5E028DC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72E3F277-CE5F-DBB5-2B3B-7BD1305EAB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73E00D6F-8393-AA8F-466B-80993D10CC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71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CB40481-7526-AAAF-C2FA-4313D3A4187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F94558DF-F950-65F1-E7B5-53AA4B7F2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FB186C7F-AE48-B4DB-5C96-F6A10A46F2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574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FD54D42B-0917-4CD7-08A0-76917AB7109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B34DE0E-2EBD-E186-FDEB-3AA37E7223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70F82C34-AE95-005D-7ACF-39681C37AF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err="1"/>
              <a:t>Talk</a:t>
            </a:r>
            <a:r>
              <a:rPr lang="pt-PT"/>
              <a:t> </a:t>
            </a:r>
            <a:r>
              <a:rPr lang="pt-PT" err="1"/>
              <a:t>about</a:t>
            </a:r>
            <a:r>
              <a:rPr lang="pt-PT"/>
              <a:t> </a:t>
            </a:r>
            <a:r>
              <a:rPr lang="pt-PT" err="1"/>
              <a:t>what</a:t>
            </a:r>
            <a:r>
              <a:rPr lang="pt-PT"/>
              <a:t> </a:t>
            </a:r>
            <a:r>
              <a:rPr lang="pt-PT" err="1"/>
              <a:t>was</a:t>
            </a:r>
            <a:r>
              <a:rPr lang="pt-PT"/>
              <a:t> </a:t>
            </a:r>
            <a:r>
              <a:rPr lang="pt-PT" err="1"/>
              <a:t>done</a:t>
            </a:r>
            <a:r>
              <a:rPr lang="pt-PT"/>
              <a:t> </a:t>
            </a:r>
            <a:r>
              <a:rPr lang="pt-PT" err="1"/>
              <a:t>and</a:t>
            </a:r>
            <a:r>
              <a:rPr lang="pt-PT"/>
              <a:t> </a:t>
            </a:r>
            <a:r>
              <a:rPr lang="pt-PT" err="1"/>
              <a:t>maybe</a:t>
            </a:r>
            <a:r>
              <a:rPr lang="pt-PT"/>
              <a:t> a </a:t>
            </a:r>
            <a:r>
              <a:rPr lang="pt-PT" err="1"/>
              <a:t>video</a:t>
            </a:r>
            <a:endParaRPr/>
          </a:p>
        </p:txBody>
      </p:sp>
    </p:spTree>
    <p:extLst>
      <p:ext uri="{BB962C8B-B14F-4D97-AF65-F5344CB8AC3E}">
        <p14:creationId xmlns:p14="http://schemas.microsoft.com/office/powerpoint/2010/main" val="1033092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Falar no </a:t>
            </a:r>
            <a:r>
              <a:rPr lang="pt-PT" err="1"/>
              <a:t>branching</a:t>
            </a:r>
            <a:r>
              <a:rPr lang="pt-PT"/>
              <a:t> </a:t>
            </a:r>
            <a:r>
              <a:rPr lang="pt-PT" err="1"/>
              <a:t>factor</a:t>
            </a:r>
            <a:r>
              <a:rPr lang="pt-PT"/>
              <a:t> possível e o que é</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1AC6D885-4C13-69AD-C73E-C096FD6F958A}"/>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F2051644-2322-A02F-264F-2F66EB4F0D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02215B01-5D35-430A-8703-C20142CACA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Falar no </a:t>
            </a:r>
            <a:r>
              <a:rPr lang="pt-PT" err="1"/>
              <a:t>branching</a:t>
            </a:r>
            <a:r>
              <a:rPr lang="pt-PT"/>
              <a:t> </a:t>
            </a:r>
            <a:r>
              <a:rPr lang="pt-PT" err="1"/>
              <a:t>factor</a:t>
            </a:r>
            <a:r>
              <a:rPr lang="pt-PT"/>
              <a:t> possível e o que é</a:t>
            </a:r>
            <a:endParaRPr/>
          </a:p>
        </p:txBody>
      </p:sp>
    </p:spTree>
    <p:extLst>
      <p:ext uri="{BB962C8B-B14F-4D97-AF65-F5344CB8AC3E}">
        <p14:creationId xmlns:p14="http://schemas.microsoft.com/office/powerpoint/2010/main" val="3452076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DE4E2F8-8730-9B6F-4712-FA2C1A6627AC}"/>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AF4A2D2-6163-2833-1919-D8987CFC93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1C98C2DE-8808-795A-73C6-332D2E79C2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err="1"/>
              <a:t>States</a:t>
            </a:r>
            <a:r>
              <a:rPr lang="pt-PT"/>
              <a:t>, </a:t>
            </a:r>
            <a:r>
              <a:rPr lang="pt-PT" err="1"/>
              <a:t>Initial</a:t>
            </a:r>
            <a:r>
              <a:rPr lang="pt-PT"/>
              <a:t> </a:t>
            </a:r>
            <a:r>
              <a:rPr lang="pt-PT" err="1"/>
              <a:t>State</a:t>
            </a:r>
            <a:r>
              <a:rPr lang="pt-PT"/>
              <a:t>, </a:t>
            </a:r>
            <a:r>
              <a:rPr lang="pt-PT" err="1"/>
              <a:t>Operators</a:t>
            </a:r>
            <a:r>
              <a:rPr lang="pt-PT"/>
              <a:t>, </a:t>
            </a:r>
            <a:r>
              <a:rPr lang="pt-PT" err="1"/>
              <a:t>Solution</a:t>
            </a:r>
            <a:r>
              <a:rPr lang="pt-PT"/>
              <a:t> </a:t>
            </a:r>
            <a:r>
              <a:rPr lang="pt-PT" err="1"/>
              <a:t>Test</a:t>
            </a:r>
            <a:r>
              <a:rPr lang="pt-PT"/>
              <a:t>, </a:t>
            </a:r>
            <a:r>
              <a:rPr lang="pt-PT" err="1"/>
              <a:t>Solution</a:t>
            </a:r>
            <a:r>
              <a:rPr lang="pt-PT"/>
              <a:t> </a:t>
            </a:r>
            <a:r>
              <a:rPr lang="pt-PT" err="1"/>
              <a:t>Cost</a:t>
            </a:r>
            <a:endParaRPr lang="pt-PT"/>
          </a:p>
        </p:txBody>
      </p:sp>
    </p:spTree>
    <p:extLst>
      <p:ext uri="{BB962C8B-B14F-4D97-AF65-F5344CB8AC3E}">
        <p14:creationId xmlns:p14="http://schemas.microsoft.com/office/powerpoint/2010/main" val="3442225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1FA939BC-339D-B701-CD73-929A010DDE42}"/>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BAF19EAE-20ED-138D-5EFC-98BB14D5B2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30D23BAE-78FD-7E69-492A-9F6A9A2ED7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lgn="just">
              <a:lnSpc>
                <a:spcPct val="150000"/>
              </a:lnSpc>
              <a:buFont typeface="Arial"/>
              <a:buChar char="•"/>
            </a:pPr>
            <a:r>
              <a:rPr lang="en"/>
              <a:t>Our game can be used in two ways: using the </a:t>
            </a:r>
            <a:r>
              <a:rPr lang="en" b="1"/>
              <a:t>solver </a:t>
            </a:r>
            <a:r>
              <a:rPr lang="en"/>
              <a:t>or you can play it </a:t>
            </a:r>
            <a:r>
              <a:rPr lang="en" b="1"/>
              <a:t>yourself </a:t>
            </a:r>
            <a:r>
              <a:rPr lang="en"/>
              <a:t>and ask the computer for hints</a:t>
            </a:r>
            <a:endParaRPr lang="pt-PT"/>
          </a:p>
          <a:p>
            <a:pPr marL="171450" indent="-171450" algn="just">
              <a:lnSpc>
                <a:spcPct val="150000"/>
              </a:lnSpc>
              <a:buFont typeface="Arial"/>
              <a:buChar char="•"/>
            </a:pPr>
            <a:r>
              <a:rPr lang="en"/>
              <a:t>In our game you can use play Freecell in decks of </a:t>
            </a:r>
            <a:r>
              <a:rPr lang="en" b="1"/>
              <a:t>52, 28 or 12 cards</a:t>
            </a:r>
            <a:r>
              <a:rPr lang="en"/>
              <a:t>, depending on your skill level or depending on the algorithm that your are using to solve or ask for </a:t>
            </a:r>
            <a:r>
              <a:rPr lang="en" b="1"/>
              <a:t>hints</a:t>
            </a:r>
          </a:p>
          <a:p>
            <a:pPr marL="171450" indent="-171450" algn="just">
              <a:lnSpc>
                <a:spcPct val="150000"/>
              </a:lnSpc>
              <a:buFont typeface="Arial"/>
              <a:buChar char="•"/>
            </a:pPr>
            <a:r>
              <a:rPr lang="en"/>
              <a:t>Besides that you can also choose a few 52 card games based on their difficulty (</a:t>
            </a:r>
            <a:r>
              <a:rPr lang="en" b="1"/>
              <a:t>easy </a:t>
            </a:r>
            <a:r>
              <a:rPr lang="en"/>
              <a:t>or </a:t>
            </a:r>
            <a:r>
              <a:rPr lang="en" b="1"/>
              <a:t>hard</a:t>
            </a:r>
            <a:r>
              <a:rPr lang="en"/>
              <a:t>). These games are stored in text files</a:t>
            </a:r>
          </a:p>
          <a:p>
            <a:pPr marL="171450" indent="-171450" algn="just">
              <a:lnSpc>
                <a:spcPct val="150000"/>
              </a:lnSpc>
              <a:buFont typeface="Arial"/>
              <a:buChar char="•"/>
            </a:pPr>
            <a:r>
              <a:rPr lang="en"/>
              <a:t>When using the solver you can:</a:t>
            </a:r>
          </a:p>
          <a:p>
            <a:pPr marL="628650" lvl="1" indent="-171450" algn="just">
              <a:lnSpc>
                <a:spcPct val="150000"/>
              </a:lnSpc>
              <a:buFont typeface="Courier New"/>
              <a:buChar char="o"/>
            </a:pPr>
            <a:r>
              <a:rPr lang="en" b="1"/>
              <a:t>Select which algorithm you would like to use</a:t>
            </a:r>
            <a:r>
              <a:rPr lang="en"/>
              <a:t> by clicking in the box that shows the algorithms</a:t>
            </a:r>
          </a:p>
          <a:p>
            <a:pPr marL="628650" lvl="1" indent="-171450" algn="just">
              <a:lnSpc>
                <a:spcPct val="150000"/>
              </a:lnSpc>
              <a:buFont typeface="Courier New"/>
              <a:buChar char="o"/>
            </a:pPr>
            <a:r>
              <a:rPr lang="en" b="1"/>
              <a:t>Control the speed </a:t>
            </a:r>
            <a:r>
              <a:rPr lang="en"/>
              <a:t>by using "+" or "-" while the mouse is over the speed box</a:t>
            </a:r>
          </a:p>
          <a:p>
            <a:pPr marL="628650" lvl="1" indent="-171450" algn="just">
              <a:lnSpc>
                <a:spcPct val="150000"/>
              </a:lnSpc>
              <a:buFont typeface="Courier New"/>
              <a:buChar char="o"/>
            </a:pPr>
            <a:r>
              <a:rPr lang="en" b="1"/>
              <a:t>Pause </a:t>
            </a:r>
            <a:r>
              <a:rPr lang="en"/>
              <a:t>the solver</a:t>
            </a:r>
          </a:p>
          <a:p>
            <a:pPr marL="628650" lvl="1" indent="-171450" algn="just">
              <a:lnSpc>
                <a:spcPct val="150000"/>
              </a:lnSpc>
              <a:buFont typeface="Courier New"/>
              <a:buChar char="o"/>
            </a:pPr>
            <a:r>
              <a:rPr lang="en"/>
              <a:t>Use the "</a:t>
            </a:r>
            <a:r>
              <a:rPr lang="en" b="1"/>
              <a:t>Step</a:t>
            </a:r>
            <a:r>
              <a:rPr lang="en"/>
              <a:t>" functionality which allows you to control when a move is made</a:t>
            </a:r>
          </a:p>
          <a:p>
            <a:pPr marL="628650" lvl="1" indent="-171450" algn="just">
              <a:lnSpc>
                <a:spcPct val="150000"/>
              </a:lnSpc>
              <a:buFont typeface="Courier New"/>
              <a:buChar char="o"/>
            </a:pPr>
            <a:r>
              <a:rPr lang="en"/>
              <a:t>Use the "</a:t>
            </a:r>
            <a:r>
              <a:rPr lang="en" b="1"/>
              <a:t>Step Back</a:t>
            </a:r>
            <a:r>
              <a:rPr lang="en"/>
              <a:t>" if you want to recall which moves were made</a:t>
            </a:r>
          </a:p>
          <a:p>
            <a:pPr marL="0" lvl="0" indent="0" algn="l" rtl="0">
              <a:spcBef>
                <a:spcPts val="0"/>
              </a:spcBef>
              <a:spcAft>
                <a:spcPts val="0"/>
              </a:spcAft>
              <a:buNone/>
            </a:pPr>
            <a:endParaRPr/>
          </a:p>
        </p:txBody>
      </p:sp>
    </p:spTree>
    <p:extLst>
      <p:ext uri="{BB962C8B-B14F-4D97-AF65-F5344CB8AC3E}">
        <p14:creationId xmlns:p14="http://schemas.microsoft.com/office/powerpoint/2010/main" val="1431252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503AC696-37FD-5496-B82F-123FD3E65A30}"/>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B4076A45-519B-2844-EB5E-493069EBF0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BD1F14AA-9790-41A7-E689-CD93D1E0AC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03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673F69F5-BBEC-22AA-CF28-7A67536FB6C3}"/>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8F6760F5-CE11-FE5A-044E-552C46BC1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66CD83A-96C0-4F55-957F-B578503CE4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85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 y="410467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782" y="-123267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66974" y="493784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50" y="4455724"/>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291042" y="569492"/>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85529" y="302485"/>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82225" y="47012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2960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689412" y="-1173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4880516" y="-24170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394250" y="1432275"/>
            <a:ext cx="6355500" cy="16101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pt-PT"/>
              <a:t>Clique para editar o estilo de título do Modelo Global</a:t>
            </a:r>
            <a:endParaRPr/>
          </a:p>
        </p:txBody>
      </p:sp>
      <p:sp>
        <p:nvSpPr>
          <p:cNvPr id="29" name="Google Shape;29;p2"/>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pt-PT"/>
              <a:t>Clique para editar o estilo de subtítulo do Modelo Global</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6254199" y="46040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5115392"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32996" y="4324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pt-PT"/>
              <a:t>Clique para editar o estilo de título do Modelo Global</a:t>
            </a:r>
            <a:endParaRPr/>
          </a:p>
        </p:txBody>
      </p:sp>
      <p:sp>
        <p:nvSpPr>
          <p:cNvPr id="39" name="Google Shape;39;p3"/>
          <p:cNvSpPr txBox="1">
            <a:spLocks noGrp="1"/>
          </p:cNvSpPr>
          <p:nvPr>
            <p:ph type="title" idx="2" hasCustomPrompt="1"/>
          </p:nvPr>
        </p:nvSpPr>
        <p:spPr>
          <a:xfrm>
            <a:off x="1050075" y="1564950"/>
            <a:ext cx="969000" cy="151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Poppins"/>
              <a:buNone/>
              <a:defRPr sz="41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 y="446596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46" name="Google Shape;46;p3"/>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9" name="Google Shape;49;p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Em branco">
    <p:bg>
      <p:bgPr>
        <a:solidFill>
          <a:schemeClr val="accent2"/>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32"/>
        <p:cNvGrpSpPr/>
        <p:nvPr/>
      </p:nvGrpSpPr>
      <p:grpSpPr>
        <a:xfrm>
          <a:off x="0" y="0"/>
          <a:ext cx="0" cy="0"/>
          <a:chOff x="0" y="0"/>
          <a:chExt cx="0" cy="0"/>
        </a:xfrm>
      </p:grpSpPr>
      <p:grpSp>
        <p:nvGrpSpPr>
          <p:cNvPr id="233" name="Google Shape;233;p13"/>
          <p:cNvGrpSpPr/>
          <p:nvPr/>
        </p:nvGrpSpPr>
        <p:grpSpPr>
          <a:xfrm>
            <a:off x="-150966" y="-1569997"/>
            <a:ext cx="9294978" cy="8009776"/>
            <a:chOff x="-150966" y="-1569997"/>
            <a:chExt cx="9294978" cy="8009776"/>
          </a:xfrm>
        </p:grpSpPr>
        <p:sp>
          <p:nvSpPr>
            <p:cNvPr id="234" name="Google Shape;234;p13"/>
            <p:cNvSpPr/>
            <p:nvPr/>
          </p:nvSpPr>
          <p:spPr>
            <a:xfrm flipH="1">
              <a:off x="-150966" y="452838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10800000">
              <a:off x="5623599" y="-156999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3"/>
          <p:cNvSpPr txBox="1">
            <a:spLocks noGrp="1"/>
          </p:cNvSpPr>
          <p:nvPr>
            <p:ph type="subTitle" idx="1"/>
          </p:nvPr>
        </p:nvSpPr>
        <p:spPr>
          <a:xfrm>
            <a:off x="1024750"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37" name="Google Shape;237;p13"/>
          <p:cNvSpPr txBox="1">
            <a:spLocks noGrp="1"/>
          </p:cNvSpPr>
          <p:nvPr>
            <p:ph type="subTitle" idx="2"/>
          </p:nvPr>
        </p:nvSpPr>
        <p:spPr>
          <a:xfrm>
            <a:off x="3419221"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38" name="Google Shape;238;p13"/>
          <p:cNvSpPr txBox="1">
            <a:spLocks noGrp="1"/>
          </p:cNvSpPr>
          <p:nvPr>
            <p:ph type="subTitle" idx="3"/>
          </p:nvPr>
        </p:nvSpPr>
        <p:spPr>
          <a:xfrm>
            <a:off x="5813699"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39" name="Google Shape;239;p13"/>
          <p:cNvSpPr txBox="1">
            <a:spLocks noGrp="1"/>
          </p:cNvSpPr>
          <p:nvPr>
            <p:ph type="subTitle" idx="4"/>
          </p:nvPr>
        </p:nvSpPr>
        <p:spPr>
          <a:xfrm>
            <a:off x="1024750"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40" name="Google Shape;240;p13"/>
          <p:cNvSpPr txBox="1">
            <a:spLocks noGrp="1"/>
          </p:cNvSpPr>
          <p:nvPr>
            <p:ph type="subTitle" idx="5"/>
          </p:nvPr>
        </p:nvSpPr>
        <p:spPr>
          <a:xfrm>
            <a:off x="3419221"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sp>
        <p:nvSpPr>
          <p:cNvPr id="241" name="Google Shape;241;p13"/>
          <p:cNvSpPr txBox="1">
            <a:spLocks noGrp="1"/>
          </p:cNvSpPr>
          <p:nvPr>
            <p:ph type="subTitle" idx="6"/>
          </p:nvPr>
        </p:nvSpPr>
        <p:spPr>
          <a:xfrm>
            <a:off x="5813699"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r>
              <a:rPr lang="pt-PT"/>
              <a:t>Clique para editar o estilo de subtítulo do Modelo Global</a:t>
            </a:r>
            <a:endParaRPr/>
          </a:p>
        </p:txBody>
      </p:sp>
      <p:grpSp>
        <p:nvGrpSpPr>
          <p:cNvPr id="242" name="Google Shape;242;p13"/>
          <p:cNvGrpSpPr/>
          <p:nvPr/>
        </p:nvGrpSpPr>
        <p:grpSpPr>
          <a:xfrm rot="10800000">
            <a:off x="-2096303" y="3730190"/>
            <a:ext cx="3010303" cy="380635"/>
            <a:chOff x="5446772" y="1743190"/>
            <a:chExt cx="3010303" cy="380635"/>
          </a:xfrm>
        </p:grpSpPr>
        <p:grpSp>
          <p:nvGrpSpPr>
            <p:cNvPr id="243" name="Google Shape;243;p13"/>
            <p:cNvGrpSpPr/>
            <p:nvPr/>
          </p:nvGrpSpPr>
          <p:grpSpPr>
            <a:xfrm flipH="1">
              <a:off x="5898325" y="1865405"/>
              <a:ext cx="1567047" cy="45661"/>
              <a:chOff x="1754675" y="2661275"/>
              <a:chExt cx="1945675" cy="56700"/>
            </a:xfrm>
          </p:grpSpPr>
          <p:cxnSp>
            <p:nvCxnSpPr>
              <p:cNvPr id="244" name="Google Shape;244;p13"/>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45" name="Google Shape;245;p13"/>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3"/>
            <p:cNvGrpSpPr/>
            <p:nvPr/>
          </p:nvGrpSpPr>
          <p:grpSpPr>
            <a:xfrm flipH="1">
              <a:off x="5477439" y="1987637"/>
              <a:ext cx="1561280" cy="136187"/>
              <a:chOff x="1754675" y="2824000"/>
              <a:chExt cx="4728285" cy="412439"/>
            </a:xfrm>
          </p:grpSpPr>
          <p:sp>
            <p:nvSpPr>
              <p:cNvPr id="247" name="Google Shape;247;p13"/>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48" name="Google Shape;248;p13"/>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3"/>
            <p:cNvGrpSpPr/>
            <p:nvPr/>
          </p:nvGrpSpPr>
          <p:grpSpPr>
            <a:xfrm flipH="1">
              <a:off x="5446772" y="1743190"/>
              <a:ext cx="3010303" cy="45661"/>
              <a:chOff x="1766900" y="2869225"/>
              <a:chExt cx="3737650" cy="56700"/>
            </a:xfrm>
          </p:grpSpPr>
          <p:cxnSp>
            <p:nvCxnSpPr>
              <p:cNvPr id="250" name="Google Shape;250;p1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51" name="Google Shape;251;p1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pt-PT"/>
              <a:t>Clique para editar o estilo de título do Modelo Global</a:t>
            </a:r>
            <a:endParaRPr/>
          </a:p>
        </p:txBody>
      </p:sp>
      <p:sp>
        <p:nvSpPr>
          <p:cNvPr id="253" name="Google Shape;253;p13"/>
          <p:cNvSpPr txBox="1">
            <a:spLocks noGrp="1"/>
          </p:cNvSpPr>
          <p:nvPr>
            <p:ph type="title" idx="7" hasCustomPrompt="1"/>
          </p:nvPr>
        </p:nvSpPr>
        <p:spPr>
          <a:xfrm>
            <a:off x="1450150" y="122915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4" name="Google Shape;254;p13"/>
          <p:cNvSpPr txBox="1">
            <a:spLocks noGrp="1"/>
          </p:cNvSpPr>
          <p:nvPr>
            <p:ph type="title" idx="8" hasCustomPrompt="1"/>
          </p:nvPr>
        </p:nvSpPr>
        <p:spPr>
          <a:xfrm>
            <a:off x="1450200" y="267470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5" name="Google Shape;255;p13"/>
          <p:cNvSpPr txBox="1">
            <a:spLocks noGrp="1"/>
          </p:cNvSpPr>
          <p:nvPr>
            <p:ph type="title" idx="9" hasCustomPrompt="1"/>
          </p:nvPr>
        </p:nvSpPr>
        <p:spPr>
          <a:xfrm>
            <a:off x="3844625" y="1229151"/>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6" name="Google Shape;256;p13"/>
          <p:cNvSpPr txBox="1">
            <a:spLocks noGrp="1"/>
          </p:cNvSpPr>
          <p:nvPr>
            <p:ph type="title" idx="13" hasCustomPrompt="1"/>
          </p:nvPr>
        </p:nvSpPr>
        <p:spPr>
          <a:xfrm>
            <a:off x="3844625" y="2674699"/>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7" name="Google Shape;257;p13"/>
          <p:cNvSpPr txBox="1">
            <a:spLocks noGrp="1"/>
          </p:cNvSpPr>
          <p:nvPr>
            <p:ph type="title" idx="14" hasCustomPrompt="1"/>
          </p:nvPr>
        </p:nvSpPr>
        <p:spPr>
          <a:xfrm>
            <a:off x="6239100" y="1229152"/>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8" name="Google Shape;258;p13"/>
          <p:cNvSpPr txBox="1">
            <a:spLocks noGrp="1"/>
          </p:cNvSpPr>
          <p:nvPr>
            <p:ph type="title" idx="15" hasCustomPrompt="1"/>
          </p:nvPr>
        </p:nvSpPr>
        <p:spPr>
          <a:xfrm>
            <a:off x="6239100" y="2674703"/>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9" name="Google Shape;259;p13"/>
          <p:cNvSpPr/>
          <p:nvPr/>
        </p:nvSpPr>
        <p:spPr>
          <a:xfrm rot="10800000">
            <a:off x="1316384" y="490125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flipH="1">
            <a:off x="-585437"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34"/>
        <p:cNvGrpSpPr/>
        <p:nvPr/>
      </p:nvGrpSpPr>
      <p:grpSpPr>
        <a:xfrm>
          <a:off x="0" y="0"/>
          <a:ext cx="0" cy="0"/>
          <a:chOff x="0" y="0"/>
          <a:chExt cx="0" cy="0"/>
        </a:xfrm>
      </p:grpSpPr>
      <p:sp>
        <p:nvSpPr>
          <p:cNvPr id="435" name="Google Shape;43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pt-PT"/>
              <a:t>Clique para editar o estilo de título do Modelo Global</a:t>
            </a:r>
            <a:endParaRPr/>
          </a:p>
        </p:txBody>
      </p:sp>
      <p:sp>
        <p:nvSpPr>
          <p:cNvPr id="436" name="Google Shape;436;p21"/>
          <p:cNvSpPr txBox="1">
            <a:spLocks noGrp="1"/>
          </p:cNvSpPr>
          <p:nvPr>
            <p:ph type="subTitle" idx="1"/>
          </p:nvPr>
        </p:nvSpPr>
        <p:spPr>
          <a:xfrm>
            <a:off x="4755095"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pt-PT"/>
              <a:t>Clique para editar o estilo de subtítulo do Modelo Global</a:t>
            </a:r>
            <a:endParaRPr/>
          </a:p>
        </p:txBody>
      </p:sp>
      <p:sp>
        <p:nvSpPr>
          <p:cNvPr id="437" name="Google Shape;437;p21"/>
          <p:cNvSpPr txBox="1">
            <a:spLocks noGrp="1"/>
          </p:cNvSpPr>
          <p:nvPr>
            <p:ph type="subTitle" idx="2"/>
          </p:nvPr>
        </p:nvSpPr>
        <p:spPr>
          <a:xfrm>
            <a:off x="1348100"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pt-PT"/>
              <a:t>Clique para editar o estilo de subtítulo do Modelo Global</a:t>
            </a:r>
            <a:endParaRPr/>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21"/>
            <p:cNvSpPr/>
            <p:nvPr/>
          </p:nvSpPr>
          <p:spPr>
            <a:xfrm flipH="1">
              <a:off x="-1120750" y="405606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1" name="Google Shape;441;p21"/>
          <p:cNvSpPr/>
          <p:nvPr/>
        </p:nvSpPr>
        <p:spPr>
          <a:xfrm rot="10800000" flipH="1">
            <a:off x="567530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rot="10800000" flipH="1">
              <a:off x="-2306160" y="-31405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21"/>
            <p:cNvSpPr/>
            <p:nvPr/>
          </p:nvSpPr>
          <p:spPr>
            <a:xfrm rot="10800000" flipH="1">
              <a:off x="7082099"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21"/>
            <p:cNvSpPr/>
            <p:nvPr/>
          </p:nvSpPr>
          <p:spPr>
            <a:xfrm>
              <a:off x="6615250" y="38909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46" name="Google Shape;446;p21"/>
          <p:cNvGrpSpPr/>
          <p:nvPr/>
        </p:nvGrpSpPr>
        <p:grpSpPr>
          <a:xfrm rot="10800000" flipH="1">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49" name="Google Shape;449;p2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52" name="Google Shape;452;p2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55" name="Google Shape;455;p21"/>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2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90"/>
        <p:cNvGrpSpPr/>
        <p:nvPr/>
      </p:nvGrpSpPr>
      <p:grpSpPr>
        <a:xfrm>
          <a:off x="0" y="0"/>
          <a:ext cx="0" cy="0"/>
          <a:chOff x="0" y="0"/>
          <a:chExt cx="0" cy="0"/>
        </a:xfrm>
      </p:grpSpPr>
      <p:grpSp>
        <p:nvGrpSpPr>
          <p:cNvPr id="691" name="Google Shape;691;p30"/>
          <p:cNvGrpSpPr/>
          <p:nvPr/>
        </p:nvGrpSpPr>
        <p:grpSpPr>
          <a:xfrm>
            <a:off x="-1206796" y="-728442"/>
            <a:ext cx="11075673" cy="7393347"/>
            <a:chOff x="-1206796" y="-728442"/>
            <a:chExt cx="11075673" cy="7393347"/>
          </a:xfrm>
        </p:grpSpPr>
        <p:sp>
          <p:nvSpPr>
            <p:cNvPr id="692" name="Google Shape;692;p30"/>
            <p:cNvSpPr/>
            <p:nvPr/>
          </p:nvSpPr>
          <p:spPr>
            <a:xfrm rot="10800000" flipH="1">
              <a:off x="-1206796" y="-728442"/>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rot="10800000">
              <a:off x="7640980" y="-38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150967" y="475350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0"/>
          <p:cNvGrpSpPr/>
          <p:nvPr/>
        </p:nvGrpSpPr>
        <p:grpSpPr>
          <a:xfrm>
            <a:off x="-460988" y="5"/>
            <a:ext cx="8180159" cy="5143491"/>
            <a:chOff x="-460988" y="5"/>
            <a:chExt cx="8180159" cy="5143491"/>
          </a:xfrm>
        </p:grpSpPr>
        <p:sp>
          <p:nvSpPr>
            <p:cNvPr id="696" name="Google Shape;696;p30"/>
            <p:cNvSpPr/>
            <p:nvPr/>
          </p:nvSpPr>
          <p:spPr>
            <a:xfrm>
              <a:off x="6712387"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30"/>
            <p:cNvGrpSpPr/>
            <p:nvPr/>
          </p:nvGrpSpPr>
          <p:grpSpPr>
            <a:xfrm>
              <a:off x="-460988" y="447730"/>
              <a:ext cx="7721994" cy="4695766"/>
              <a:chOff x="-460988" y="447730"/>
              <a:chExt cx="7721994" cy="4695766"/>
            </a:xfrm>
          </p:grpSpPr>
          <p:sp>
            <p:nvSpPr>
              <p:cNvPr id="698" name="Google Shape;698;p30"/>
              <p:cNvSpPr/>
              <p:nvPr/>
            </p:nvSpPr>
            <p:spPr>
              <a:xfrm flipH="1">
                <a:off x="-460988" y="447730"/>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30"/>
              <p:cNvGrpSpPr/>
              <p:nvPr/>
            </p:nvGrpSpPr>
            <p:grpSpPr>
              <a:xfrm>
                <a:off x="117004" y="4911501"/>
                <a:ext cx="7144003" cy="231995"/>
                <a:chOff x="117004" y="4911501"/>
                <a:chExt cx="7144003" cy="231995"/>
              </a:xfrm>
            </p:grpSpPr>
            <p:sp>
              <p:nvSpPr>
                <p:cNvPr id="700" name="Google Shape;700;p30"/>
                <p:cNvSpPr/>
                <p:nvPr/>
              </p:nvSpPr>
              <p:spPr>
                <a:xfrm>
                  <a:off x="117004" y="491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flipH="1">
                  <a:off x="6028666" y="491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2" name="Google Shape;702;p30"/>
          <p:cNvGrpSpPr/>
          <p:nvPr/>
        </p:nvGrpSpPr>
        <p:grpSpPr>
          <a:xfrm>
            <a:off x="-1206808" y="-1311142"/>
            <a:ext cx="12598531" cy="8806268"/>
            <a:chOff x="-1206808" y="-1311142"/>
            <a:chExt cx="12598531" cy="8806268"/>
          </a:xfrm>
        </p:grpSpPr>
        <p:sp>
          <p:nvSpPr>
            <p:cNvPr id="703" name="Google Shape;703;p30"/>
            <p:cNvSpPr/>
            <p:nvPr/>
          </p:nvSpPr>
          <p:spPr>
            <a:xfrm rot="10800000" flipH="1">
              <a:off x="-563672" y="-1311142"/>
              <a:ext cx="2979895" cy="175781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flipH="1">
              <a:off x="6490621" y="4604004"/>
              <a:ext cx="4901102" cy="2891122"/>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rot="10800000" flipH="1">
              <a:off x="6338717" y="-9979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flipH="1">
              <a:off x="-1206808" y="43862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0"/>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pt-PT"/>
              <a:t>Clique para editar o estilo de título do Modelo Global</a:t>
            </a:r>
            <a:endParaRPr/>
          </a:p>
        </p:txBody>
      </p:sp>
      <p:sp>
        <p:nvSpPr>
          <p:cNvPr id="708" name="Google Shape;708;p30"/>
          <p:cNvSpPr txBox="1">
            <a:spLocks noGrp="1"/>
          </p:cNvSpPr>
          <p:nvPr>
            <p:ph type="subTitle" idx="1"/>
          </p:nvPr>
        </p:nvSpPr>
        <p:spPr>
          <a:xfrm>
            <a:off x="2347900" y="1571825"/>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pt-PT"/>
              <a:t>Clique para editar o estilo de subtítulo do Modelo Global</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14" name="Google Shape;714;p3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17" name="Google Shape;717;p3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20" name="Google Shape;720;p3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rot="10800000" flipH="1">
              <a:off x="1175807"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1"/>
          <p:cNvSpPr/>
          <p:nvPr/>
        </p:nvSpPr>
        <p:spPr>
          <a:xfrm rot="10800000">
            <a:off x="794659" y="4876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flipH="1">
            <a:off x="-561113"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33" name="Google Shape;733;p3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36" name="Google Shape;736;p3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39" name="Google Shape;739;p3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42" name="Google Shape;742;p3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rot="10800000" flipH="1">
              <a:off x="-881984" y="-739244"/>
              <a:ext cx="1959133" cy="1024867"/>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32"/>
          <p:cNvSpPr/>
          <p:nvPr/>
        </p:nvSpPr>
        <p:spPr>
          <a:xfrm flipH="1">
            <a:off x="-417877" y="5110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rot="10800000" flipH="1">
            <a:off x="-621671" y="-1770656"/>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7" r:id="rId5"/>
    <p:sldLayoutId id="2147483676" r:id="rId6"/>
    <p:sldLayoutId id="2147483677" r:id="rId7"/>
    <p:sldLayoutId id="2147483678"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eb.stanford.edu/~bvr/pubs/solitaire.pdf" TargetMode="External"/><Relationship Id="rId3" Type="http://schemas.openxmlformats.org/officeDocument/2006/relationships/hyperlink" Target="https://github.com/aimacode" TargetMode="External"/><Relationship Id="rId7" Type="http://schemas.openxmlformats.org/officeDocument/2006/relationships/hyperlink" Target="https://en.wikipedia.org/wiki/FreeCell"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s://ojs.aaai.org/index.php/SOCS/article/view/18405/18196" TargetMode="External"/><Relationship Id="rId5" Type="http://schemas.openxmlformats.org/officeDocument/2006/relationships/hyperlink" Target="https://freecellgamesolutions.com/stats.html" TargetMode="External"/><Relationship Id="rId4" Type="http://schemas.openxmlformats.org/officeDocument/2006/relationships/hyperlink" Target="https://aima.cs.berkeley.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9" name="Google Shape;759;p36"/>
          <p:cNvSpPr txBox="1">
            <a:spLocks noGrp="1"/>
          </p:cNvSpPr>
          <p:nvPr>
            <p:ph type="ctrTitle"/>
          </p:nvPr>
        </p:nvSpPr>
        <p:spPr>
          <a:xfrm>
            <a:off x="1394250" y="1432275"/>
            <a:ext cx="63555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FreeCell Solitaire </a:t>
            </a:r>
            <a:br>
              <a:rPr lang="en"/>
            </a:br>
            <a:r>
              <a:rPr lang="en"/>
              <a:t>Search Problem</a:t>
            </a:r>
            <a:endParaRPr/>
          </a:p>
        </p:txBody>
      </p:sp>
      <p:grpSp>
        <p:nvGrpSpPr>
          <p:cNvPr id="760" name="Google Shape;760;p36"/>
          <p:cNvGrpSpPr/>
          <p:nvPr/>
        </p:nvGrpSpPr>
        <p:grpSpPr>
          <a:xfrm rot="10800000">
            <a:off x="6662200" y="36373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1696246" y="967904"/>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758;p36">
            <a:extLst>
              <a:ext uri="{FF2B5EF4-FFF2-40B4-BE49-F238E27FC236}">
                <a16:creationId xmlns:a16="http://schemas.microsoft.com/office/drawing/2014/main" id="{7CBCC73E-3301-09B6-A610-63C55858CAC8}"/>
              </a:ext>
            </a:extLst>
          </p:cNvPr>
          <p:cNvSpPr txBox="1">
            <a:spLocks/>
          </p:cNvSpPr>
          <p:nvPr/>
        </p:nvSpPr>
        <p:spPr>
          <a:xfrm>
            <a:off x="1405732" y="3138168"/>
            <a:ext cx="6355500" cy="38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300"/>
              <a:buFont typeface="Barlow"/>
              <a:buNone/>
              <a:defRPr sz="15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pPr marL="0" indent="0"/>
            <a:r>
              <a:rPr lang="pt-PT"/>
              <a:t>João Soares up202105364</a:t>
            </a:r>
          </a:p>
          <a:p>
            <a:pPr marL="0" indent="0"/>
            <a:r>
              <a:rPr lang="pt-PT"/>
              <a:t>João Vieira up202107689</a:t>
            </a:r>
          </a:p>
          <a:p>
            <a:pPr marL="0" indent="0"/>
            <a:r>
              <a:rPr lang="pt-PT"/>
              <a:t>Martim Lousado up202104630</a:t>
            </a:r>
          </a:p>
        </p:txBody>
      </p:sp>
      <p:pic>
        <p:nvPicPr>
          <p:cNvPr id="4" name="Imagem 3" descr="Uma imagem com captura de ecrã, preto, Tipo de letra, Gráficos&#10;&#10;Os conteúdos gerados por IA poderão estar incorretos.">
            <a:extLst>
              <a:ext uri="{FF2B5EF4-FFF2-40B4-BE49-F238E27FC236}">
                <a16:creationId xmlns:a16="http://schemas.microsoft.com/office/drawing/2014/main" id="{BA1746DF-B7B7-ECA8-DDB8-7D58B7392B7E}"/>
              </a:ext>
            </a:extLst>
          </p:cNvPr>
          <p:cNvPicPr>
            <a:picLocks noChangeAspect="1"/>
          </p:cNvPicPr>
          <p:nvPr/>
        </p:nvPicPr>
        <p:blipFill>
          <a:blip r:embed="rId3"/>
          <a:stretch>
            <a:fillRect/>
          </a:stretch>
        </p:blipFill>
        <p:spPr>
          <a:xfrm>
            <a:off x="6385545" y="734584"/>
            <a:ext cx="2328688" cy="931475"/>
          </a:xfrm>
          <a:prstGeom prst="rect">
            <a:avLst/>
          </a:prstGeom>
        </p:spPr>
      </p:pic>
    </p:spTree>
    <p:extLst>
      <p:ext uri="{BB962C8B-B14F-4D97-AF65-F5344CB8AC3E}">
        <p14:creationId xmlns:p14="http://schemas.microsoft.com/office/powerpoint/2010/main" val="177054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2642E35-F639-AA3B-CFEC-1FD5345B7DB0}"/>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1FBF8065-48EF-D845-ABF3-5258270ADA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Uninformed Search Algorithms</a:t>
            </a:r>
          </a:p>
        </p:txBody>
      </p:sp>
      <p:sp>
        <p:nvSpPr>
          <p:cNvPr id="3" name="Subtítulo 2">
            <a:extLst>
              <a:ext uri="{FF2B5EF4-FFF2-40B4-BE49-F238E27FC236}">
                <a16:creationId xmlns:a16="http://schemas.microsoft.com/office/drawing/2014/main" id="{CCCD326D-E4AB-5D25-72F8-1F11AA511762}"/>
              </a:ext>
            </a:extLst>
          </p:cNvPr>
          <p:cNvSpPr>
            <a:spLocks noGrp="1"/>
          </p:cNvSpPr>
          <p:nvPr>
            <p:ph type="subTitle" idx="2"/>
          </p:nvPr>
        </p:nvSpPr>
        <p:spPr>
          <a:xfrm>
            <a:off x="720000" y="1655514"/>
            <a:ext cx="7188652" cy="2103600"/>
          </a:xfrm>
        </p:spPr>
        <p:txBody>
          <a:bodyPr/>
          <a:lstStyle/>
          <a:p>
            <a:pPr>
              <a:lnSpc>
                <a:spcPct val="200000"/>
              </a:lnSpc>
              <a:buSzPct val="100000"/>
              <a:buFont typeface="+mj-lt"/>
              <a:buAutoNum type="arabicPeriod"/>
            </a:pPr>
            <a:r>
              <a:rPr lang="pt-PT" sz="1600" err="1"/>
              <a:t>The</a:t>
            </a:r>
            <a:r>
              <a:rPr lang="pt-PT" sz="1600"/>
              <a:t> </a:t>
            </a:r>
            <a:r>
              <a:rPr lang="pt-PT" sz="1600" err="1"/>
              <a:t>algorithms</a:t>
            </a:r>
            <a:r>
              <a:rPr lang="pt-PT" sz="1600"/>
              <a:t> </a:t>
            </a:r>
            <a:r>
              <a:rPr lang="pt-PT" sz="1600" err="1"/>
              <a:t>were</a:t>
            </a:r>
            <a:r>
              <a:rPr lang="pt-PT" sz="1600"/>
              <a:t> </a:t>
            </a:r>
            <a:r>
              <a:rPr lang="pt-PT" sz="1600" b="1" err="1"/>
              <a:t>not</a:t>
            </a:r>
            <a:r>
              <a:rPr lang="pt-PT" sz="1600" b="1"/>
              <a:t> </a:t>
            </a:r>
            <a:r>
              <a:rPr lang="pt-PT" sz="1600" b="1" err="1"/>
              <a:t>able</a:t>
            </a:r>
            <a:r>
              <a:rPr lang="pt-PT" sz="1600" b="1"/>
              <a:t> to </a:t>
            </a:r>
            <a:r>
              <a:rPr lang="pt-PT" sz="1600" b="1" err="1"/>
              <a:t>find</a:t>
            </a:r>
            <a:r>
              <a:rPr lang="pt-PT" sz="1600" b="1"/>
              <a:t> a </a:t>
            </a:r>
            <a:r>
              <a:rPr lang="pt-PT" sz="1600" b="1" err="1"/>
              <a:t>solution</a:t>
            </a:r>
            <a:r>
              <a:rPr lang="pt-PT" sz="1600" b="1"/>
              <a:t> </a:t>
            </a:r>
            <a:r>
              <a:rPr lang="pt-PT" sz="1600" err="1"/>
              <a:t>with</a:t>
            </a:r>
            <a:r>
              <a:rPr lang="pt-PT" sz="1600"/>
              <a:t> more </a:t>
            </a:r>
            <a:r>
              <a:rPr lang="pt-PT" sz="1600" err="1"/>
              <a:t>than</a:t>
            </a:r>
            <a:r>
              <a:rPr lang="pt-PT" sz="1600"/>
              <a:t> 12 </a:t>
            </a:r>
            <a:r>
              <a:rPr lang="pt-PT" sz="1600" err="1"/>
              <a:t>cards</a:t>
            </a:r>
            <a:r>
              <a:rPr lang="pt-PT" sz="1600"/>
              <a:t> </a:t>
            </a:r>
            <a:r>
              <a:rPr lang="pt-PT" sz="1600" err="1"/>
              <a:t>and</a:t>
            </a:r>
            <a:r>
              <a:rPr lang="pt-PT" sz="1600"/>
              <a:t> </a:t>
            </a:r>
            <a:r>
              <a:rPr lang="pt-PT" sz="1600" err="1"/>
              <a:t>Breadth</a:t>
            </a:r>
            <a:r>
              <a:rPr lang="pt-PT" sz="1600"/>
              <a:t> </a:t>
            </a:r>
            <a:r>
              <a:rPr lang="pt-PT" sz="1600" err="1"/>
              <a:t>First</a:t>
            </a:r>
            <a:r>
              <a:rPr lang="pt-PT" sz="1600"/>
              <a:t> </a:t>
            </a:r>
            <a:r>
              <a:rPr lang="pt-PT" sz="1600" err="1"/>
              <a:t>Search</a:t>
            </a:r>
            <a:r>
              <a:rPr lang="pt-PT" sz="1600"/>
              <a:t> </a:t>
            </a:r>
            <a:r>
              <a:rPr lang="pt-PT" sz="1600" err="1"/>
              <a:t>did</a:t>
            </a:r>
            <a:r>
              <a:rPr lang="pt-PT" sz="1600"/>
              <a:t> </a:t>
            </a:r>
            <a:r>
              <a:rPr lang="pt-PT" sz="1600" err="1"/>
              <a:t>not</a:t>
            </a:r>
            <a:r>
              <a:rPr lang="pt-PT" sz="1600"/>
              <a:t> </a:t>
            </a:r>
            <a:r>
              <a:rPr lang="pt-PT" sz="1600" err="1"/>
              <a:t>achieve</a:t>
            </a:r>
            <a:r>
              <a:rPr lang="pt-PT" sz="1600"/>
              <a:t> a </a:t>
            </a:r>
            <a:r>
              <a:rPr lang="pt-PT" sz="1600" err="1"/>
              <a:t>solution</a:t>
            </a:r>
            <a:r>
              <a:rPr lang="pt-PT" sz="1600"/>
              <a:t> for 12 </a:t>
            </a:r>
            <a:r>
              <a:rPr lang="pt-PT" sz="1600" err="1"/>
              <a:t>cards</a:t>
            </a:r>
            <a:r>
              <a:rPr lang="pt-PT" sz="1600"/>
              <a:t> </a:t>
            </a:r>
            <a:r>
              <a:rPr lang="pt-PT" sz="1600" err="1"/>
              <a:t>either</a:t>
            </a:r>
            <a:endParaRPr lang="pt-PT" sz="1600"/>
          </a:p>
          <a:p>
            <a:pPr>
              <a:lnSpc>
                <a:spcPct val="200000"/>
              </a:lnSpc>
              <a:buSzPct val="100000"/>
              <a:buFont typeface="+mj-lt"/>
              <a:buAutoNum type="arabicPeriod"/>
            </a:pPr>
            <a:r>
              <a:rPr lang="pt-PT" sz="1600" err="1"/>
              <a:t>The</a:t>
            </a:r>
            <a:r>
              <a:rPr lang="pt-PT" sz="1600"/>
              <a:t> </a:t>
            </a:r>
            <a:r>
              <a:rPr lang="pt-PT" sz="1600" err="1"/>
              <a:t>solutions</a:t>
            </a:r>
            <a:r>
              <a:rPr lang="pt-PT" sz="1600"/>
              <a:t> </a:t>
            </a:r>
            <a:r>
              <a:rPr lang="pt-PT" sz="1600" err="1"/>
              <a:t>were</a:t>
            </a:r>
            <a:r>
              <a:rPr lang="pt-PT" sz="1600"/>
              <a:t> </a:t>
            </a:r>
            <a:r>
              <a:rPr lang="pt-PT" sz="1600" b="1" err="1"/>
              <a:t>far</a:t>
            </a:r>
            <a:r>
              <a:rPr lang="pt-PT" sz="1600" b="1"/>
              <a:t> </a:t>
            </a:r>
            <a:r>
              <a:rPr lang="pt-PT" sz="1600" b="1" err="1"/>
              <a:t>from</a:t>
            </a:r>
            <a:r>
              <a:rPr lang="pt-PT" sz="1600" b="1"/>
              <a:t> </a:t>
            </a:r>
            <a:r>
              <a:rPr lang="pt-PT" sz="1600" b="1" err="1"/>
              <a:t>optimal</a:t>
            </a:r>
            <a:endParaRPr lang="pt-PT" sz="1600" b="1"/>
          </a:p>
          <a:p>
            <a:pPr>
              <a:lnSpc>
                <a:spcPct val="200000"/>
              </a:lnSpc>
              <a:buSzPct val="100000"/>
              <a:buFont typeface="+mj-lt"/>
              <a:buAutoNum type="arabicPeriod"/>
            </a:pPr>
            <a:r>
              <a:rPr lang="pt-PT" sz="1600" b="1" err="1"/>
              <a:t>Uniformed</a:t>
            </a:r>
            <a:r>
              <a:rPr lang="pt-PT" sz="1600" b="1"/>
              <a:t> </a:t>
            </a:r>
            <a:r>
              <a:rPr lang="pt-PT" sz="1600" b="1" err="1"/>
              <a:t>Search</a:t>
            </a:r>
            <a:r>
              <a:rPr lang="pt-PT" sz="1600" b="1"/>
              <a:t> </a:t>
            </a:r>
            <a:r>
              <a:rPr lang="pt-PT" sz="1600" b="1" err="1"/>
              <a:t>is</a:t>
            </a:r>
            <a:r>
              <a:rPr lang="pt-PT" sz="1600" b="1"/>
              <a:t> </a:t>
            </a:r>
            <a:r>
              <a:rPr lang="pt-PT" sz="1600" b="1" err="1"/>
              <a:t>not</a:t>
            </a:r>
            <a:r>
              <a:rPr lang="pt-PT" sz="1600" b="1"/>
              <a:t> </a:t>
            </a:r>
            <a:r>
              <a:rPr lang="pt-PT" sz="1600" b="1" err="1"/>
              <a:t>feasible</a:t>
            </a:r>
            <a:r>
              <a:rPr lang="pt-PT" sz="1600" b="1"/>
              <a:t> for </a:t>
            </a:r>
            <a:r>
              <a:rPr lang="pt-PT" sz="1600" b="1" err="1"/>
              <a:t>freecell</a:t>
            </a:r>
            <a:r>
              <a:rPr lang="pt-PT" sz="1600" b="1"/>
              <a:t> </a:t>
            </a:r>
            <a:r>
              <a:rPr lang="pt-PT" sz="1600" b="1" err="1"/>
              <a:t>solitaire</a:t>
            </a:r>
            <a:r>
              <a:rPr lang="pt-PT" sz="1600" b="1"/>
              <a:t> </a:t>
            </a:r>
            <a:r>
              <a:rPr lang="pt-PT" sz="1600"/>
              <a:t>(</a:t>
            </a:r>
            <a:r>
              <a:rPr lang="pt-PT" sz="1600" err="1"/>
              <a:t>unless</a:t>
            </a:r>
            <a:r>
              <a:rPr lang="pt-PT" sz="1600"/>
              <a:t> </a:t>
            </a:r>
            <a:r>
              <a:rPr lang="pt-PT" sz="1600" err="1"/>
              <a:t>with</a:t>
            </a:r>
            <a:r>
              <a:rPr lang="pt-PT" sz="1600"/>
              <a:t> </a:t>
            </a:r>
            <a:r>
              <a:rPr lang="pt-PT" sz="1600" err="1"/>
              <a:t>higher</a:t>
            </a:r>
            <a:r>
              <a:rPr lang="pt-PT" sz="1600"/>
              <a:t> </a:t>
            </a:r>
            <a:r>
              <a:rPr lang="pt-PT" sz="1600" err="1"/>
              <a:t>processing</a:t>
            </a:r>
            <a:r>
              <a:rPr lang="pt-PT" sz="1600"/>
              <a:t> </a:t>
            </a:r>
            <a:r>
              <a:rPr lang="pt-PT" sz="1600" err="1"/>
              <a:t>capabilities</a:t>
            </a:r>
            <a:r>
              <a:rPr lang="pt-PT" sz="1600"/>
              <a:t>) </a:t>
            </a:r>
          </a:p>
        </p:txBody>
      </p:sp>
      <p:sp>
        <p:nvSpPr>
          <p:cNvPr id="4" name="Google Shape;941;p41">
            <a:extLst>
              <a:ext uri="{FF2B5EF4-FFF2-40B4-BE49-F238E27FC236}">
                <a16:creationId xmlns:a16="http://schemas.microsoft.com/office/drawing/2014/main" id="{BA0F9D89-1EC7-4AB8-C15A-B80D8551831E}"/>
              </a:ext>
            </a:extLst>
          </p:cNvPr>
          <p:cNvSpPr txBox="1">
            <a:spLocks/>
          </p:cNvSpPr>
          <p:nvPr/>
        </p:nvSpPr>
        <p:spPr>
          <a:xfrm>
            <a:off x="505715" y="1122874"/>
            <a:ext cx="3386231" cy="325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pt-PT" sz="1400" b="1"/>
              <a:t>200 000 Max </a:t>
            </a:r>
            <a:r>
              <a:rPr lang="pt-PT" sz="1400" b="1" err="1"/>
              <a:t>States</a:t>
            </a:r>
            <a:endParaRPr lang="en" sz="1400" b="1"/>
          </a:p>
        </p:txBody>
      </p:sp>
      <p:pic>
        <p:nvPicPr>
          <p:cNvPr id="8" name="Imagem 7">
            <a:extLst>
              <a:ext uri="{FF2B5EF4-FFF2-40B4-BE49-F238E27FC236}">
                <a16:creationId xmlns:a16="http://schemas.microsoft.com/office/drawing/2014/main" id="{455DB01B-FA7B-53DC-007D-177079A6BB8C}"/>
              </a:ext>
            </a:extLst>
          </p:cNvPr>
          <p:cNvPicPr>
            <a:picLocks noChangeAspect="1"/>
          </p:cNvPicPr>
          <p:nvPr/>
        </p:nvPicPr>
        <p:blipFill>
          <a:blip r:embed="rId3"/>
          <a:stretch>
            <a:fillRect/>
          </a:stretch>
        </p:blipFill>
        <p:spPr>
          <a:xfrm>
            <a:off x="7550838" y="792896"/>
            <a:ext cx="1087447" cy="1087447"/>
          </a:xfrm>
          <a:prstGeom prst="rect">
            <a:avLst/>
          </a:prstGeom>
        </p:spPr>
      </p:pic>
    </p:spTree>
    <p:extLst>
      <p:ext uri="{BB962C8B-B14F-4D97-AF65-F5344CB8AC3E}">
        <p14:creationId xmlns:p14="http://schemas.microsoft.com/office/powerpoint/2010/main" val="54631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1C885F7A-B833-C35A-0BF9-C9F325D46C7A}"/>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3790F10C-F481-B6A9-4471-4FC03603AAB6}"/>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Informed</a:t>
            </a:r>
            <a:r>
              <a:rPr lang="pt-PT"/>
              <a:t> </a:t>
            </a:r>
            <a:r>
              <a:rPr lang="pt-PT" err="1"/>
              <a:t>Search</a:t>
            </a:r>
            <a:endParaRPr/>
          </a:p>
        </p:txBody>
      </p:sp>
      <p:sp>
        <p:nvSpPr>
          <p:cNvPr id="915" name="Google Shape;915;p40">
            <a:extLst>
              <a:ext uri="{FF2B5EF4-FFF2-40B4-BE49-F238E27FC236}">
                <a16:creationId xmlns:a16="http://schemas.microsoft.com/office/drawing/2014/main" id="{8F85E726-C134-E0E1-460C-DE6108BEE707}"/>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916" name="Google Shape;916;p40">
            <a:extLst>
              <a:ext uri="{FF2B5EF4-FFF2-40B4-BE49-F238E27FC236}">
                <a16:creationId xmlns:a16="http://schemas.microsoft.com/office/drawing/2014/main" id="{810C5C5C-2D5D-0FD1-7E6C-E74F41E1301F}"/>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B27EB01-0605-D34F-C199-620CD9569907}"/>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860145D0-8D67-604D-85C9-70B677B89861}"/>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6879E796-9B47-97E6-E113-E7E0AC148D51}"/>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B4363621-20BB-85AA-C474-787BF79B522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CA6DA755-CFEC-2C94-BD24-6E633ECAECDB}"/>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DA3A6F1A-73C9-1609-EDE4-2766FD60CCDB}"/>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3E8AE123-15B3-6A66-3000-ADC97C6BFC28}"/>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C4980308-926F-96EA-DBA4-D2032627D85A}"/>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39DF742C-752F-7B6D-1B0E-9ADA7A60B2B7}"/>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088A2EDC-C492-4135-4EE6-173468683190}"/>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5BC1D112-8B5C-D31E-8883-DEC21286472A}"/>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374DCFED-9FA5-893B-C170-D3FB5A4599D1}"/>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C4F8FE2E-0792-34E2-D020-AEAA72037359}"/>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EF21E69E-47A9-591D-38B0-93F44958756C}"/>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F6B1CDA0-2975-E849-2D6B-A62180E69085}"/>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62ACD019-C330-C293-5380-CBFFD2CC7BA6}"/>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2C922895-9CA8-CAF5-A03E-2E565B53AB0F}"/>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4060791F-B7FB-1DB8-5EB9-AA492CDE9F85}"/>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65197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DC7E3D02-8878-6D47-ED73-9F83C80C3E92}"/>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9748BD9-085C-EAA1-C922-5552FED5F37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Heuristics</a:t>
            </a:r>
          </a:p>
        </p:txBody>
      </p:sp>
      <p:sp>
        <p:nvSpPr>
          <p:cNvPr id="3" name="Google Shape;941;p41">
            <a:extLst>
              <a:ext uri="{FF2B5EF4-FFF2-40B4-BE49-F238E27FC236}">
                <a16:creationId xmlns:a16="http://schemas.microsoft.com/office/drawing/2014/main" id="{571D3C88-04EE-E1CA-ADBD-3151F36EB324}"/>
              </a:ext>
            </a:extLst>
          </p:cNvPr>
          <p:cNvSpPr txBox="1">
            <a:spLocks/>
          </p:cNvSpPr>
          <p:nvPr/>
        </p:nvSpPr>
        <p:spPr>
          <a:xfrm>
            <a:off x="720000" y="879368"/>
            <a:ext cx="5515618" cy="2519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08000" indent="-228600" algn="just">
              <a:lnSpc>
                <a:spcPct val="150000"/>
              </a:lnSpc>
              <a:buSzPct val="100000"/>
              <a:buFont typeface="+mj-lt"/>
              <a:buAutoNum type="arabicPeriod"/>
            </a:pPr>
            <a:r>
              <a:rPr lang="en-US" sz="2000" b="1"/>
              <a:t>Missing Cards in Foundations</a:t>
            </a:r>
          </a:p>
          <a:p>
            <a:pPr marL="622350" lvl="1" indent="-285750" algn="just">
              <a:lnSpc>
                <a:spcPct val="150000"/>
              </a:lnSpc>
              <a:buSzPct val="100000"/>
              <a:buFont typeface="Arial" panose="020B0604020202020204" pitchFamily="34" charset="0"/>
              <a:buChar char="•"/>
            </a:pPr>
            <a:r>
              <a:rPr lang="en-US" sz="1400"/>
              <a:t>Measures how far the game is from completion by counting the number of cards still missing in the foundations</a:t>
            </a:r>
            <a:endParaRPr lang="en-US" sz="1800"/>
          </a:p>
          <a:p>
            <a:pPr marL="108000" indent="-228600" algn="just">
              <a:lnSpc>
                <a:spcPct val="150000"/>
              </a:lnSpc>
              <a:buSzPct val="100000"/>
              <a:buFont typeface="+mj-lt"/>
              <a:buAutoNum type="arabicPeriod"/>
            </a:pPr>
            <a:r>
              <a:rPr lang="en-US" sz="2000" b="1"/>
              <a:t>Minimum Moves to Foundation</a:t>
            </a:r>
          </a:p>
          <a:p>
            <a:pPr marL="622350" lvl="1" indent="-285750" algn="just">
              <a:lnSpc>
                <a:spcPct val="150000"/>
              </a:lnSpc>
              <a:buSzPct val="100000"/>
              <a:buFont typeface="Arial" panose="020B0604020202020204" pitchFamily="34" charset="0"/>
              <a:buChar char="•"/>
            </a:pPr>
            <a:r>
              <a:rPr lang="en-US" sz="1400"/>
              <a:t>Estimates the minimum number of moves required to place all cards in the foundations, considering gaps in sequences.</a:t>
            </a:r>
            <a:endParaRPr lang="en-US" sz="2000"/>
          </a:p>
          <a:p>
            <a:pPr marL="108000" indent="-228600" algn="just">
              <a:lnSpc>
                <a:spcPct val="150000"/>
              </a:lnSpc>
              <a:buSzPct val="100000"/>
              <a:buFont typeface="+mj-lt"/>
              <a:buAutoNum type="arabicPeriod"/>
            </a:pPr>
            <a:r>
              <a:rPr lang="pt-PT" sz="2000" b="1" err="1"/>
              <a:t>Context-Aware</a:t>
            </a:r>
            <a:r>
              <a:rPr lang="pt-PT" sz="2000" b="1"/>
              <a:t> Move </a:t>
            </a:r>
            <a:r>
              <a:rPr lang="pt-PT" sz="2000" b="1" err="1"/>
              <a:t>Estimation</a:t>
            </a:r>
            <a:endParaRPr lang="pt-PT" sz="2000" b="1"/>
          </a:p>
          <a:p>
            <a:pPr marL="622350" lvl="1" indent="-285750" algn="just">
              <a:lnSpc>
                <a:spcPct val="150000"/>
              </a:lnSpc>
              <a:buSzPct val="100000"/>
              <a:buFont typeface="Arial" panose="020B0604020202020204" pitchFamily="34" charset="0"/>
              <a:buChar char="•"/>
            </a:pPr>
            <a:r>
              <a:rPr lang="en-US" sz="1400"/>
              <a:t>Refines Heuristic 2 by considering card positioning, blockers, and required sequences to estimate a more realistic number of moves.</a:t>
            </a:r>
            <a:endParaRPr lang="en" sz="1400" b="1"/>
          </a:p>
          <a:p>
            <a:pPr marL="565200" lvl="1" indent="-228600" algn="just">
              <a:lnSpc>
                <a:spcPct val="150000"/>
              </a:lnSpc>
              <a:buSzPct val="100000"/>
              <a:buFont typeface="+mj-lt"/>
              <a:buAutoNum type="arabicPeriod"/>
            </a:pPr>
            <a:endParaRPr lang="pt-PT" sz="1400"/>
          </a:p>
        </p:txBody>
      </p:sp>
      <p:pic>
        <p:nvPicPr>
          <p:cNvPr id="4" name="Imagem 3">
            <a:extLst>
              <a:ext uri="{FF2B5EF4-FFF2-40B4-BE49-F238E27FC236}">
                <a16:creationId xmlns:a16="http://schemas.microsoft.com/office/drawing/2014/main" id="{60A98D2F-E249-1049-8F2C-C6A8F3E71553}"/>
              </a:ext>
            </a:extLst>
          </p:cNvPr>
          <p:cNvPicPr>
            <a:picLocks noChangeAspect="1"/>
          </p:cNvPicPr>
          <p:nvPr/>
        </p:nvPicPr>
        <p:blipFill>
          <a:blip r:embed="rId3"/>
          <a:stretch>
            <a:fillRect/>
          </a:stretch>
        </p:blipFill>
        <p:spPr>
          <a:xfrm>
            <a:off x="6542105" y="1017725"/>
            <a:ext cx="996991" cy="996991"/>
          </a:xfrm>
          <a:prstGeom prst="rect">
            <a:avLst/>
          </a:prstGeom>
        </p:spPr>
      </p:pic>
      <p:pic>
        <p:nvPicPr>
          <p:cNvPr id="8" name="Imagem 7">
            <a:extLst>
              <a:ext uri="{FF2B5EF4-FFF2-40B4-BE49-F238E27FC236}">
                <a16:creationId xmlns:a16="http://schemas.microsoft.com/office/drawing/2014/main" id="{A940164A-830B-D929-A4F6-D2822CAAD608}"/>
              </a:ext>
            </a:extLst>
          </p:cNvPr>
          <p:cNvPicPr>
            <a:picLocks noChangeAspect="1"/>
          </p:cNvPicPr>
          <p:nvPr/>
        </p:nvPicPr>
        <p:blipFill>
          <a:blip r:embed="rId4"/>
          <a:stretch>
            <a:fillRect/>
          </a:stretch>
        </p:blipFill>
        <p:spPr>
          <a:xfrm>
            <a:off x="6497998" y="2407300"/>
            <a:ext cx="996991" cy="996991"/>
          </a:xfrm>
          <a:prstGeom prst="rect">
            <a:avLst/>
          </a:prstGeom>
        </p:spPr>
      </p:pic>
      <p:pic>
        <p:nvPicPr>
          <p:cNvPr id="11" name="Imagem 10">
            <a:extLst>
              <a:ext uri="{FF2B5EF4-FFF2-40B4-BE49-F238E27FC236}">
                <a16:creationId xmlns:a16="http://schemas.microsoft.com/office/drawing/2014/main" id="{94308320-E46F-688A-4F99-93D0C6BFC287}"/>
              </a:ext>
            </a:extLst>
          </p:cNvPr>
          <p:cNvPicPr>
            <a:picLocks noChangeAspect="1"/>
          </p:cNvPicPr>
          <p:nvPr/>
        </p:nvPicPr>
        <p:blipFill>
          <a:blip r:embed="rId5"/>
          <a:stretch>
            <a:fillRect/>
          </a:stretch>
        </p:blipFill>
        <p:spPr>
          <a:xfrm>
            <a:off x="6453893" y="3536749"/>
            <a:ext cx="1085203" cy="1085203"/>
          </a:xfrm>
          <a:prstGeom prst="rect">
            <a:avLst/>
          </a:prstGeom>
        </p:spPr>
      </p:pic>
    </p:spTree>
    <p:extLst>
      <p:ext uri="{BB962C8B-B14F-4D97-AF65-F5344CB8AC3E}">
        <p14:creationId xmlns:p14="http://schemas.microsoft.com/office/powerpoint/2010/main" val="135821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54AF40C-F51C-155E-98E6-5825894B3A5B}"/>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1B810E03-AB4A-F4F3-9FE9-15A09052CF69}"/>
              </a:ext>
            </a:extLst>
          </p:cNvPr>
          <p:cNvSpPr txBox="1">
            <a:spLocks noGrp="1"/>
          </p:cNvSpPr>
          <p:nvPr>
            <p:ph type="title"/>
          </p:nvPr>
        </p:nvSpPr>
        <p:spPr>
          <a:xfrm>
            <a:off x="720000" y="22133"/>
            <a:ext cx="7704000" cy="572700"/>
          </a:xfrm>
          <a:prstGeom prst="rect">
            <a:avLst/>
          </a:prstGeom>
        </p:spPr>
        <p:txBody>
          <a:bodyPr spcFirstLastPara="1" wrap="square" lIns="91425" tIns="91425" rIns="91425" bIns="91425" anchor="t" anchorCtr="0">
            <a:noAutofit/>
          </a:bodyPr>
          <a:lstStyle/>
          <a:p>
            <a:r>
              <a:rPr lang="en"/>
              <a:t>Demo</a:t>
            </a:r>
          </a:p>
        </p:txBody>
      </p:sp>
      <p:pic>
        <p:nvPicPr>
          <p:cNvPr id="3" name="2025-03-06 21-59-25">
            <a:hlinkClick r:id="" action="ppaction://media"/>
            <a:extLst>
              <a:ext uri="{FF2B5EF4-FFF2-40B4-BE49-F238E27FC236}">
                <a16:creationId xmlns:a16="http://schemas.microsoft.com/office/drawing/2014/main" id="{B0ED2A01-845C-89CF-CBD3-66B405F8FF1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514350"/>
            <a:ext cx="7315200" cy="4114800"/>
          </a:xfrm>
          <a:prstGeom prst="rect">
            <a:avLst/>
          </a:prstGeom>
        </p:spPr>
      </p:pic>
    </p:spTree>
    <p:extLst>
      <p:ext uri="{BB962C8B-B14F-4D97-AF65-F5344CB8AC3E}">
        <p14:creationId xmlns:p14="http://schemas.microsoft.com/office/powerpoint/2010/main" val="81956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097900CF-99E1-4FBE-3E04-E2E0A20110FB}"/>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2D1CB54-E308-0D11-6D81-6D4BF978332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Informed Algorithms Comparison</a:t>
            </a:r>
          </a:p>
        </p:txBody>
      </p:sp>
      <p:sp>
        <p:nvSpPr>
          <p:cNvPr id="3" name="Google Shape;941;p41">
            <a:extLst>
              <a:ext uri="{FF2B5EF4-FFF2-40B4-BE49-F238E27FC236}">
                <a16:creationId xmlns:a16="http://schemas.microsoft.com/office/drawing/2014/main" id="{24DDE4A9-D3AB-3EFC-3104-C78A63A1B1E5}"/>
              </a:ext>
            </a:extLst>
          </p:cNvPr>
          <p:cNvSpPr txBox="1">
            <a:spLocks/>
          </p:cNvSpPr>
          <p:nvPr/>
        </p:nvSpPr>
        <p:spPr>
          <a:xfrm>
            <a:off x="5198961" y="1175238"/>
            <a:ext cx="3781487" cy="2185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indent="-285750" algn="just">
              <a:lnSpc>
                <a:spcPct val="150000"/>
              </a:lnSpc>
              <a:buSzPct val="100000"/>
              <a:buFont typeface="Wingdings" panose="05000000000000000000" pitchFamily="2" charset="2"/>
              <a:buChar char="v"/>
            </a:pPr>
            <a:r>
              <a:rPr lang="en" sz="1600"/>
              <a:t>Apart from heurist 1, every </a:t>
            </a:r>
            <a:r>
              <a:rPr lang="en" sz="1600" b="1"/>
              <a:t>heuristic found a solution for 52 cards deals.</a:t>
            </a:r>
          </a:p>
          <a:p>
            <a:pPr marL="285750" indent="-285750" algn="just">
              <a:lnSpc>
                <a:spcPct val="150000"/>
              </a:lnSpc>
              <a:buSzPct val="100000"/>
              <a:buFont typeface="Wingdings" panose="05000000000000000000" pitchFamily="2" charset="2"/>
              <a:buChar char="v"/>
            </a:pPr>
            <a:endParaRPr lang="en" sz="1600" b="1"/>
          </a:p>
          <a:p>
            <a:pPr marL="285750" indent="-285750" algn="just">
              <a:lnSpc>
                <a:spcPct val="150000"/>
              </a:lnSpc>
              <a:buSzPct val="100000"/>
              <a:buFont typeface="Wingdings" panose="05000000000000000000" pitchFamily="2" charset="2"/>
              <a:buChar char="v"/>
            </a:pPr>
            <a:r>
              <a:rPr lang="en" sz="1600"/>
              <a:t>A* with the second Heuristic was the </a:t>
            </a:r>
            <a:r>
              <a:rPr lang="en" sz="1600" b="1"/>
              <a:t>best overall method</a:t>
            </a:r>
            <a:r>
              <a:rPr lang="en" sz="1600"/>
              <a:t>, regarding best solution .</a:t>
            </a:r>
          </a:p>
          <a:p>
            <a:pPr marL="285750" indent="-285750" algn="just">
              <a:lnSpc>
                <a:spcPct val="150000"/>
              </a:lnSpc>
              <a:buSzPct val="100000"/>
              <a:buFont typeface="Wingdings" panose="05000000000000000000" pitchFamily="2" charset="2"/>
              <a:buChar char="v"/>
            </a:pPr>
            <a:endParaRPr lang="en" sz="1600"/>
          </a:p>
          <a:p>
            <a:pPr marL="285750" indent="-285750" algn="just">
              <a:lnSpc>
                <a:spcPct val="150000"/>
              </a:lnSpc>
              <a:buSzPct val="100000"/>
              <a:buFont typeface="Wingdings" panose="05000000000000000000" pitchFamily="2" charset="2"/>
              <a:buChar char="v"/>
            </a:pPr>
            <a:r>
              <a:rPr lang="en" sz="1600"/>
              <a:t>Greedy was the </a:t>
            </a:r>
            <a:r>
              <a:rPr lang="en" sz="1600" b="1"/>
              <a:t>worst algorithm</a:t>
            </a:r>
          </a:p>
        </p:txBody>
      </p:sp>
      <p:pic>
        <p:nvPicPr>
          <p:cNvPr id="7" name="Imagem 6">
            <a:extLst>
              <a:ext uri="{FF2B5EF4-FFF2-40B4-BE49-F238E27FC236}">
                <a16:creationId xmlns:a16="http://schemas.microsoft.com/office/drawing/2014/main" id="{ECC5FF3F-D6E0-C273-B47C-A6D18D875A8B}"/>
              </a:ext>
            </a:extLst>
          </p:cNvPr>
          <p:cNvPicPr>
            <a:picLocks noChangeAspect="1"/>
          </p:cNvPicPr>
          <p:nvPr/>
        </p:nvPicPr>
        <p:blipFill>
          <a:blip r:embed="rId3"/>
          <a:stretch>
            <a:fillRect/>
          </a:stretch>
        </p:blipFill>
        <p:spPr>
          <a:xfrm>
            <a:off x="720000" y="1278905"/>
            <a:ext cx="4168655" cy="3267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Google Shape;941;p41">
            <a:extLst>
              <a:ext uri="{FF2B5EF4-FFF2-40B4-BE49-F238E27FC236}">
                <a16:creationId xmlns:a16="http://schemas.microsoft.com/office/drawing/2014/main" id="{DFB46B05-A1BE-156C-4B33-0D121249974C}"/>
              </a:ext>
            </a:extLst>
          </p:cNvPr>
          <p:cNvSpPr txBox="1">
            <a:spLocks/>
          </p:cNvSpPr>
          <p:nvPr/>
        </p:nvSpPr>
        <p:spPr>
          <a:xfrm>
            <a:off x="2257542" y="4610241"/>
            <a:ext cx="3386231" cy="494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en" b="1"/>
              <a:t>*</a:t>
            </a:r>
            <a:r>
              <a:rPr lang="pt-PT" b="1"/>
              <a:t>W</a:t>
            </a:r>
            <a:r>
              <a:rPr lang="en" b="1"/>
              <a:t>eighted A* and Greedy algorithms were tested using the Heuristic 3 </a:t>
            </a:r>
          </a:p>
        </p:txBody>
      </p:sp>
      <p:sp>
        <p:nvSpPr>
          <p:cNvPr id="11" name="Google Shape;941;p41">
            <a:extLst>
              <a:ext uri="{FF2B5EF4-FFF2-40B4-BE49-F238E27FC236}">
                <a16:creationId xmlns:a16="http://schemas.microsoft.com/office/drawing/2014/main" id="{5275142C-36BA-23D3-4BD5-89872BC2D8A2}"/>
              </a:ext>
            </a:extLst>
          </p:cNvPr>
          <p:cNvSpPr txBox="1">
            <a:spLocks/>
          </p:cNvSpPr>
          <p:nvPr/>
        </p:nvSpPr>
        <p:spPr>
          <a:xfrm>
            <a:off x="116357" y="890064"/>
            <a:ext cx="3386231" cy="325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pt-PT" b="1"/>
              <a:t>200 000 Max </a:t>
            </a:r>
            <a:r>
              <a:rPr lang="pt-PT" b="1" err="1"/>
              <a:t>States</a:t>
            </a:r>
            <a:endParaRPr lang="en" b="1"/>
          </a:p>
        </p:txBody>
      </p:sp>
    </p:spTree>
    <p:extLst>
      <p:ext uri="{BB962C8B-B14F-4D97-AF65-F5344CB8AC3E}">
        <p14:creationId xmlns:p14="http://schemas.microsoft.com/office/powerpoint/2010/main" val="400391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8FA98F4D-33C3-161E-0973-6FDF61170F2B}"/>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33C61D95-CC9C-1AAF-7CF4-6503CFA6113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Informed Algorithms Comparison</a:t>
            </a:r>
          </a:p>
        </p:txBody>
      </p:sp>
      <p:sp>
        <p:nvSpPr>
          <p:cNvPr id="3" name="Google Shape;941;p41">
            <a:extLst>
              <a:ext uri="{FF2B5EF4-FFF2-40B4-BE49-F238E27FC236}">
                <a16:creationId xmlns:a16="http://schemas.microsoft.com/office/drawing/2014/main" id="{EC671BF4-6BE1-0F42-8030-D54F9ECFAF72}"/>
              </a:ext>
            </a:extLst>
          </p:cNvPr>
          <p:cNvSpPr txBox="1">
            <a:spLocks/>
          </p:cNvSpPr>
          <p:nvPr/>
        </p:nvSpPr>
        <p:spPr>
          <a:xfrm>
            <a:off x="4984909" y="1514771"/>
            <a:ext cx="3598608" cy="4522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indent="-285750" algn="just">
              <a:buSzPct val="100000"/>
              <a:buFont typeface="Wingdings" panose="05000000000000000000" pitchFamily="2" charset="2"/>
              <a:buChar char="v"/>
            </a:pPr>
            <a:r>
              <a:rPr lang="en" sz="1600"/>
              <a:t>For easy problems </a:t>
            </a:r>
            <a:r>
              <a:rPr lang="en" sz="1600" b="1"/>
              <a:t>A* with heuristic 2 weighted A* were the best algorithms</a:t>
            </a:r>
          </a:p>
        </p:txBody>
      </p:sp>
      <p:pic>
        <p:nvPicPr>
          <p:cNvPr id="8" name="Imagem 7">
            <a:extLst>
              <a:ext uri="{FF2B5EF4-FFF2-40B4-BE49-F238E27FC236}">
                <a16:creationId xmlns:a16="http://schemas.microsoft.com/office/drawing/2014/main" id="{DC4CEA0E-006A-997E-127F-5F090462448E}"/>
              </a:ext>
            </a:extLst>
          </p:cNvPr>
          <p:cNvPicPr>
            <a:picLocks noChangeAspect="1"/>
          </p:cNvPicPr>
          <p:nvPr/>
        </p:nvPicPr>
        <p:blipFill>
          <a:blip r:embed="rId3"/>
          <a:stretch>
            <a:fillRect/>
          </a:stretch>
        </p:blipFill>
        <p:spPr>
          <a:xfrm>
            <a:off x="678427" y="1343928"/>
            <a:ext cx="4094152" cy="3162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Google Shape;941;p41">
            <a:extLst>
              <a:ext uri="{FF2B5EF4-FFF2-40B4-BE49-F238E27FC236}">
                <a16:creationId xmlns:a16="http://schemas.microsoft.com/office/drawing/2014/main" id="{6D434F05-2889-AC9D-5C24-B3E459F7B17C}"/>
              </a:ext>
            </a:extLst>
          </p:cNvPr>
          <p:cNvSpPr txBox="1">
            <a:spLocks/>
          </p:cNvSpPr>
          <p:nvPr/>
        </p:nvSpPr>
        <p:spPr>
          <a:xfrm>
            <a:off x="4984909" y="2464066"/>
            <a:ext cx="3698897" cy="1488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85750" indent="-285750" algn="just">
              <a:buSzPct val="100000"/>
              <a:buFont typeface="Wingdings" panose="05000000000000000000" pitchFamily="2" charset="2"/>
              <a:buChar char="v"/>
            </a:pPr>
            <a:r>
              <a:rPr lang="en" sz="1600"/>
              <a:t>For hard problems, altough A* with heurist 2 got the solutions with best moves, it </a:t>
            </a:r>
            <a:r>
              <a:rPr lang="en" sz="1600" b="1"/>
              <a:t>was not able to solve every setup predefined.</a:t>
            </a:r>
          </a:p>
          <a:p>
            <a:pPr marL="285750" indent="-285750" algn="just">
              <a:buSzPct val="100000"/>
              <a:buFont typeface="Wingdings" panose="05000000000000000000" pitchFamily="2" charset="2"/>
              <a:buChar char="v"/>
            </a:pPr>
            <a:endParaRPr lang="en" sz="1600"/>
          </a:p>
          <a:p>
            <a:pPr marL="285750" indent="-285750" algn="just">
              <a:buSzPct val="100000"/>
              <a:buFont typeface="Wingdings" panose="05000000000000000000" pitchFamily="2" charset="2"/>
              <a:buChar char="v"/>
            </a:pPr>
            <a:r>
              <a:rPr lang="en" sz="1600" b="1"/>
              <a:t>Different heuristics have different use cases</a:t>
            </a:r>
          </a:p>
        </p:txBody>
      </p:sp>
      <p:sp>
        <p:nvSpPr>
          <p:cNvPr id="11" name="Google Shape;941;p41">
            <a:extLst>
              <a:ext uri="{FF2B5EF4-FFF2-40B4-BE49-F238E27FC236}">
                <a16:creationId xmlns:a16="http://schemas.microsoft.com/office/drawing/2014/main" id="{FBD3574C-6700-A1B9-788E-990A4414DF45}"/>
              </a:ext>
            </a:extLst>
          </p:cNvPr>
          <p:cNvSpPr txBox="1">
            <a:spLocks/>
          </p:cNvSpPr>
          <p:nvPr/>
        </p:nvSpPr>
        <p:spPr>
          <a:xfrm>
            <a:off x="163552" y="939994"/>
            <a:ext cx="3386231" cy="325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pt-PT" b="1"/>
              <a:t>500 000 Max </a:t>
            </a:r>
            <a:r>
              <a:rPr lang="pt-PT" b="1" err="1"/>
              <a:t>States</a:t>
            </a:r>
            <a:endParaRPr lang="en" b="1"/>
          </a:p>
        </p:txBody>
      </p:sp>
    </p:spTree>
    <p:extLst>
      <p:ext uri="{BB962C8B-B14F-4D97-AF65-F5344CB8AC3E}">
        <p14:creationId xmlns:p14="http://schemas.microsoft.com/office/powerpoint/2010/main" val="2026551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FAE7AFF1-90E4-06A0-E0F0-4B7C4DA55AAF}"/>
            </a:ext>
          </a:extLst>
        </p:cNvPr>
        <p:cNvGrpSpPr/>
        <p:nvPr/>
      </p:nvGrpSpPr>
      <p:grpSpPr>
        <a:xfrm>
          <a:off x="0" y="0"/>
          <a:ext cx="0" cy="0"/>
          <a:chOff x="0" y="0"/>
          <a:chExt cx="0" cy="0"/>
        </a:xfrm>
      </p:grpSpPr>
      <p:sp>
        <p:nvSpPr>
          <p:cNvPr id="8" name="Retângulo 7">
            <a:extLst>
              <a:ext uri="{FF2B5EF4-FFF2-40B4-BE49-F238E27FC236}">
                <a16:creationId xmlns:a16="http://schemas.microsoft.com/office/drawing/2014/main" id="{14454743-691A-F7B5-D82C-BF80B9BA93AA}"/>
              </a:ext>
            </a:extLst>
          </p:cNvPr>
          <p:cNvSpPr/>
          <p:nvPr/>
        </p:nvSpPr>
        <p:spPr>
          <a:xfrm>
            <a:off x="5297578" y="2444909"/>
            <a:ext cx="3739031" cy="210349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939" name="Google Shape;939;p41">
            <a:extLst>
              <a:ext uri="{FF2B5EF4-FFF2-40B4-BE49-F238E27FC236}">
                <a16:creationId xmlns:a16="http://schemas.microsoft.com/office/drawing/2014/main" id="{51E8CEC8-619D-0703-60D7-EA20A6B0CC4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Meta Heuristic</a:t>
            </a:r>
          </a:p>
        </p:txBody>
      </p:sp>
      <p:sp>
        <p:nvSpPr>
          <p:cNvPr id="3" name="Google Shape;941;p41">
            <a:extLst>
              <a:ext uri="{FF2B5EF4-FFF2-40B4-BE49-F238E27FC236}">
                <a16:creationId xmlns:a16="http://schemas.microsoft.com/office/drawing/2014/main" id="{BFB173A2-1DD0-F70F-6AE4-AFBC263FDA63}"/>
              </a:ext>
            </a:extLst>
          </p:cNvPr>
          <p:cNvSpPr txBox="1">
            <a:spLocks/>
          </p:cNvSpPr>
          <p:nvPr/>
        </p:nvSpPr>
        <p:spPr>
          <a:xfrm>
            <a:off x="396417" y="1017725"/>
            <a:ext cx="5628724" cy="2815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228600" indent="-228600" algn="just">
              <a:lnSpc>
                <a:spcPct val="150000"/>
              </a:lnSpc>
              <a:buFont typeface="+mj-lt"/>
              <a:buAutoNum type="alphaUcPeriod"/>
            </a:pPr>
            <a:r>
              <a:rPr lang="en" sz="1600"/>
              <a:t>Evaluates the game state </a:t>
            </a:r>
            <a:r>
              <a:rPr lang="en" sz="1600" b="1"/>
              <a:t>like a Human would.</a:t>
            </a:r>
          </a:p>
          <a:p>
            <a:pPr marL="228600" indent="-228600" algn="just">
              <a:lnSpc>
                <a:spcPct val="150000"/>
              </a:lnSpc>
              <a:buFont typeface="+mj-lt"/>
              <a:buAutoNum type="alphaUcPeriod"/>
            </a:pPr>
            <a:r>
              <a:rPr lang="en" sz="1600"/>
              <a:t>Scores based on strategys</a:t>
            </a:r>
          </a:p>
          <a:p>
            <a:pPr marL="742950" lvl="1" indent="-285750" algn="just">
              <a:lnSpc>
                <a:spcPct val="150000"/>
              </a:lnSpc>
              <a:buFont typeface="+mj-lt"/>
              <a:buAutoNum type="romanUcPeriod"/>
            </a:pPr>
            <a:r>
              <a:rPr lang="en" sz="1600" b="1"/>
              <a:t>More cards in foundation </a:t>
            </a:r>
            <a:r>
              <a:rPr lang="en" sz="1600"/>
              <a:t>the better</a:t>
            </a:r>
          </a:p>
          <a:p>
            <a:pPr marL="742950" lvl="1" indent="-285750" algn="just">
              <a:lnSpc>
                <a:spcPct val="150000"/>
              </a:lnSpc>
              <a:buFont typeface="+mj-lt"/>
              <a:buAutoNum type="romanUcPeriod"/>
            </a:pPr>
            <a:r>
              <a:rPr lang="en" sz="1600"/>
              <a:t>Penalizes </a:t>
            </a:r>
            <a:r>
              <a:rPr lang="en" sz="1600" b="1"/>
              <a:t>usage of freecells</a:t>
            </a:r>
          </a:p>
          <a:p>
            <a:pPr marL="742950" lvl="1" indent="-285750" algn="just">
              <a:lnSpc>
                <a:spcPct val="150000"/>
              </a:lnSpc>
              <a:buFont typeface="+mj-lt"/>
              <a:buAutoNum type="romanUcPeriod"/>
            </a:pPr>
            <a:r>
              <a:rPr lang="en" sz="1600"/>
              <a:t>Penalizes cascades </a:t>
            </a:r>
            <a:r>
              <a:rPr lang="en" sz="1600" b="1"/>
              <a:t>without sequences</a:t>
            </a:r>
          </a:p>
          <a:p>
            <a:pPr marL="742950" lvl="1" indent="-285750" algn="just">
              <a:lnSpc>
                <a:spcPct val="150000"/>
              </a:lnSpc>
              <a:buFont typeface="+mj-lt"/>
              <a:buAutoNum type="romanUcPeriod"/>
            </a:pPr>
            <a:r>
              <a:rPr lang="en" sz="1600"/>
              <a:t>Penalizes lack of </a:t>
            </a:r>
            <a:r>
              <a:rPr lang="en" sz="1600" b="1"/>
              <a:t>card mobility</a:t>
            </a:r>
          </a:p>
          <a:p>
            <a:pPr marL="228600" indent="-228600" algn="just">
              <a:lnSpc>
                <a:spcPct val="150000"/>
              </a:lnSpc>
              <a:buFont typeface="+mj-lt"/>
              <a:buAutoNum type="alphaUcPeriod"/>
            </a:pPr>
            <a:r>
              <a:rPr lang="en" sz="1600"/>
              <a:t>Applies A*. The </a:t>
            </a:r>
            <a:r>
              <a:rPr lang="en" sz="1600" b="1"/>
              <a:t>lower the score the better</a:t>
            </a:r>
          </a:p>
          <a:p>
            <a:pPr marL="457200" lvl="1" indent="0" algn="just"/>
            <a:endParaRPr lang="en"/>
          </a:p>
          <a:p>
            <a:pPr marL="0" indent="0" algn="just"/>
            <a:endParaRPr lang="en"/>
          </a:p>
        </p:txBody>
      </p:sp>
      <p:sp>
        <p:nvSpPr>
          <p:cNvPr id="4" name="Google Shape;941;p41">
            <a:extLst>
              <a:ext uri="{FF2B5EF4-FFF2-40B4-BE49-F238E27FC236}">
                <a16:creationId xmlns:a16="http://schemas.microsoft.com/office/drawing/2014/main" id="{D7951567-C4BF-4BDB-B8FC-BA6FD2C4B78A}"/>
              </a:ext>
            </a:extLst>
          </p:cNvPr>
          <p:cNvSpPr txBox="1">
            <a:spLocks/>
          </p:cNvSpPr>
          <p:nvPr/>
        </p:nvSpPr>
        <p:spPr>
          <a:xfrm>
            <a:off x="5014452" y="2453669"/>
            <a:ext cx="3840480" cy="1379393"/>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628650" lvl="1" indent="-171450" algn="just">
              <a:lnSpc>
                <a:spcPct val="150000"/>
              </a:lnSpc>
              <a:buSzPct val="100000"/>
              <a:buFont typeface="Wingdings" panose="05000000000000000000" pitchFamily="2" charset="2"/>
              <a:buChar char="v"/>
            </a:pPr>
            <a:r>
              <a:rPr lang="en" sz="1600"/>
              <a:t>Did not reveal to be a good model</a:t>
            </a:r>
          </a:p>
          <a:p>
            <a:pPr marL="628650" lvl="1" indent="-171450" algn="just">
              <a:lnSpc>
                <a:spcPct val="150000"/>
              </a:lnSpc>
              <a:buSzPct val="100000"/>
              <a:buFont typeface="Wingdings" panose="05000000000000000000" pitchFamily="2" charset="2"/>
              <a:buChar char="v"/>
            </a:pPr>
            <a:r>
              <a:rPr lang="en" sz="1600"/>
              <a:t>The solutions were not optimal and cost a lot of memory</a:t>
            </a:r>
          </a:p>
          <a:p>
            <a:pPr marL="628650" lvl="1" indent="-171450" algn="just">
              <a:lnSpc>
                <a:spcPct val="150000"/>
              </a:lnSpc>
              <a:buSzPct val="100000"/>
              <a:buFont typeface="Wingdings" panose="05000000000000000000" pitchFamily="2" charset="2"/>
              <a:buChar char="v"/>
            </a:pPr>
            <a:r>
              <a:rPr lang="en" sz="1600"/>
              <a:t>Found only 1 solution for the hard problems</a:t>
            </a:r>
          </a:p>
          <a:p>
            <a:pPr marL="457200" lvl="1" indent="0" algn="just"/>
            <a:r>
              <a:rPr lang="en" sz="1400"/>
              <a:t>. </a:t>
            </a:r>
          </a:p>
          <a:p>
            <a:pPr marL="0" indent="0" algn="just"/>
            <a:endParaRPr lang="en" sz="1400"/>
          </a:p>
        </p:txBody>
      </p:sp>
      <p:sp>
        <p:nvSpPr>
          <p:cNvPr id="7" name="Google Shape;939;p41">
            <a:extLst>
              <a:ext uri="{FF2B5EF4-FFF2-40B4-BE49-F238E27FC236}">
                <a16:creationId xmlns:a16="http://schemas.microsoft.com/office/drawing/2014/main" id="{F9A01235-131C-D8F0-A500-4BAA5B1A826D}"/>
              </a:ext>
            </a:extLst>
          </p:cNvPr>
          <p:cNvSpPr txBox="1">
            <a:spLocks/>
          </p:cNvSpPr>
          <p:nvPr/>
        </p:nvSpPr>
        <p:spPr>
          <a:xfrm>
            <a:off x="2335439" y="202968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600"/>
              <a:buFont typeface="Poppins Black"/>
              <a:buNone/>
              <a:defRPr sz="2600" b="0" i="0" u="none" strike="noStrike" cap="none">
                <a:solidFill>
                  <a:schemeClr val="dk1"/>
                </a:solidFill>
                <a:latin typeface="Poppins Black"/>
                <a:ea typeface="Poppins Black"/>
                <a:cs typeface="Poppins Black"/>
                <a:sym typeface="Poppins Black"/>
              </a:defRPr>
            </a:lvl1pPr>
            <a:lvl2pPr marR="0" lvl="1"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9pPr>
          </a:lstStyle>
          <a:p>
            <a:r>
              <a:rPr lang="en" sz="1800"/>
              <a:t>Results</a:t>
            </a:r>
          </a:p>
        </p:txBody>
      </p:sp>
      <p:pic>
        <p:nvPicPr>
          <p:cNvPr id="11" name="Imagem 10">
            <a:extLst>
              <a:ext uri="{FF2B5EF4-FFF2-40B4-BE49-F238E27FC236}">
                <a16:creationId xmlns:a16="http://schemas.microsoft.com/office/drawing/2014/main" id="{C22AACD3-89D5-44F5-FA89-C37348970C39}"/>
              </a:ext>
            </a:extLst>
          </p:cNvPr>
          <p:cNvPicPr>
            <a:picLocks noChangeAspect="1"/>
          </p:cNvPicPr>
          <p:nvPr/>
        </p:nvPicPr>
        <p:blipFill>
          <a:blip r:embed="rId3"/>
          <a:stretch>
            <a:fillRect/>
          </a:stretch>
        </p:blipFill>
        <p:spPr>
          <a:xfrm>
            <a:off x="6675271" y="507651"/>
            <a:ext cx="1529531" cy="1529531"/>
          </a:xfrm>
          <a:prstGeom prst="rect">
            <a:avLst/>
          </a:prstGeom>
        </p:spPr>
      </p:pic>
    </p:spTree>
    <p:extLst>
      <p:ext uri="{BB962C8B-B14F-4D97-AF65-F5344CB8AC3E}">
        <p14:creationId xmlns:p14="http://schemas.microsoft.com/office/powerpoint/2010/main" val="656588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A939A644-E658-0FDF-F129-9A95129C7335}"/>
            </a:ext>
          </a:extLst>
        </p:cNvPr>
        <p:cNvGrpSpPr/>
        <p:nvPr/>
      </p:nvGrpSpPr>
      <p:grpSpPr>
        <a:xfrm>
          <a:off x="0" y="0"/>
          <a:ext cx="0" cy="0"/>
          <a:chOff x="0" y="0"/>
          <a:chExt cx="0" cy="0"/>
        </a:xfrm>
      </p:grpSpPr>
      <p:sp>
        <p:nvSpPr>
          <p:cNvPr id="8" name="Retângulo 7">
            <a:extLst>
              <a:ext uri="{FF2B5EF4-FFF2-40B4-BE49-F238E27FC236}">
                <a16:creationId xmlns:a16="http://schemas.microsoft.com/office/drawing/2014/main" id="{F473D632-8674-B69D-B559-41B663E95B30}"/>
              </a:ext>
            </a:extLst>
          </p:cNvPr>
          <p:cNvSpPr/>
          <p:nvPr/>
        </p:nvSpPr>
        <p:spPr>
          <a:xfrm>
            <a:off x="438612" y="3525480"/>
            <a:ext cx="5791953" cy="14166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939" name="Google Shape;939;p41">
            <a:extLst>
              <a:ext uri="{FF2B5EF4-FFF2-40B4-BE49-F238E27FC236}">
                <a16:creationId xmlns:a16="http://schemas.microsoft.com/office/drawing/2014/main" id="{3B3C8173-BA35-1324-D59E-B9781F472CD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Meta Heuristic 2</a:t>
            </a:r>
          </a:p>
        </p:txBody>
      </p:sp>
      <p:sp>
        <p:nvSpPr>
          <p:cNvPr id="3" name="Google Shape;941;p41">
            <a:extLst>
              <a:ext uri="{FF2B5EF4-FFF2-40B4-BE49-F238E27FC236}">
                <a16:creationId xmlns:a16="http://schemas.microsoft.com/office/drawing/2014/main" id="{11829A4C-2B96-ACE8-39EF-B41B6AE4689D}"/>
              </a:ext>
            </a:extLst>
          </p:cNvPr>
          <p:cNvSpPr txBox="1">
            <a:spLocks/>
          </p:cNvSpPr>
          <p:nvPr/>
        </p:nvSpPr>
        <p:spPr>
          <a:xfrm>
            <a:off x="117875" y="912949"/>
            <a:ext cx="8908250" cy="2815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457200" lvl="1" indent="0" algn="l"/>
            <a:r>
              <a:rPr lang="en" dirty="0"/>
              <a:t>	The second meta heuristic </a:t>
            </a:r>
            <a:r>
              <a:rPr lang="en" b="1" dirty="0"/>
              <a:t>resembled the first one in many aspects </a:t>
            </a:r>
            <a:r>
              <a:rPr lang="en" dirty="0"/>
              <a:t>altough simpler and with changed score values. </a:t>
            </a:r>
          </a:p>
          <a:p>
            <a:pPr marL="457200" lvl="1" indent="0" algn="l"/>
            <a:r>
              <a:rPr lang="en" dirty="0"/>
              <a:t>These were the criteria:</a:t>
            </a:r>
            <a:br>
              <a:rPr lang="en" dirty="0"/>
            </a:br>
            <a:endParaRPr lang="en" dirty="0"/>
          </a:p>
          <a:p>
            <a:pPr marL="628650" lvl="1" indent="-171450" algn="l">
              <a:buFont typeface="Arial" panose="020B0604020202020204" pitchFamily="34" charset="0"/>
              <a:buChar char="•"/>
            </a:pPr>
            <a:r>
              <a:rPr lang="en-US" dirty="0"/>
              <a:t>  A </a:t>
            </a:r>
            <a:r>
              <a:rPr lang="en-US" b="1" dirty="0"/>
              <a:t>rewards for each card in the foundations</a:t>
            </a:r>
            <a:r>
              <a:rPr lang="en-US" dirty="0"/>
              <a:t>, with a reward of 10 points per card.</a:t>
            </a:r>
          </a:p>
          <a:p>
            <a:pPr marL="628650" lvl="1" indent="-171450" algn="l">
              <a:buFont typeface="Arial" panose="020B0604020202020204" pitchFamily="34" charset="0"/>
              <a:buChar char="•"/>
            </a:pPr>
            <a:r>
              <a:rPr lang="en-US" dirty="0"/>
              <a:t> A </a:t>
            </a:r>
            <a:r>
              <a:rPr lang="en-US" b="1" dirty="0"/>
              <a:t>penalizes free cells occupied </a:t>
            </a:r>
            <a:r>
              <a:rPr lang="en-US" dirty="0"/>
              <a:t>by a card, with 5 points for each card.</a:t>
            </a:r>
          </a:p>
          <a:p>
            <a:pPr marL="628650" lvl="1" indent="-171450" algn="l">
              <a:buFont typeface="Arial" panose="020B0604020202020204" pitchFamily="34" charset="0"/>
              <a:buChar char="•"/>
            </a:pPr>
            <a:r>
              <a:rPr lang="en-US" dirty="0"/>
              <a:t> A </a:t>
            </a:r>
            <a:r>
              <a:rPr lang="en-US" b="1" dirty="0"/>
              <a:t>penalizes for each pair of consecutive cards</a:t>
            </a:r>
            <a:r>
              <a:rPr lang="en-US" dirty="0"/>
              <a:t> in the cascades that are not in the correct sequence (i.e., rank and color mismatched).</a:t>
            </a:r>
          </a:p>
          <a:p>
            <a:pPr marL="628650" lvl="1" indent="-171450" algn="l">
              <a:buFont typeface="Arial" panose="020B0604020202020204" pitchFamily="34" charset="0"/>
              <a:buChar char="•"/>
            </a:pPr>
            <a:endParaRPr lang="en-US" dirty="0"/>
          </a:p>
          <a:p>
            <a:pPr marL="457200" lvl="1" indent="0" algn="l"/>
            <a:r>
              <a:rPr lang="en-US" dirty="0"/>
              <a:t>	Although the changes were not that significant, it led to huge increases in performance regarding better solutions and less time taken, revealing once more the impact that heuristics have in the performance of informed solvers</a:t>
            </a:r>
          </a:p>
          <a:p>
            <a:pPr marL="628650" lvl="1" indent="-171450" algn="just">
              <a:buFont typeface="Arial" panose="020B0604020202020204" pitchFamily="34" charset="0"/>
              <a:buChar char="•"/>
            </a:pPr>
            <a:endParaRPr lang="en" dirty="0"/>
          </a:p>
          <a:p>
            <a:pPr marL="0" indent="0" algn="just"/>
            <a:endParaRPr lang="en" dirty="0"/>
          </a:p>
        </p:txBody>
      </p:sp>
      <p:sp>
        <p:nvSpPr>
          <p:cNvPr id="4" name="Google Shape;941;p41">
            <a:extLst>
              <a:ext uri="{FF2B5EF4-FFF2-40B4-BE49-F238E27FC236}">
                <a16:creationId xmlns:a16="http://schemas.microsoft.com/office/drawing/2014/main" id="{B41C0319-0459-BF72-3103-E28A24318DF2}"/>
              </a:ext>
            </a:extLst>
          </p:cNvPr>
          <p:cNvSpPr txBox="1">
            <a:spLocks/>
          </p:cNvSpPr>
          <p:nvPr/>
        </p:nvSpPr>
        <p:spPr>
          <a:xfrm>
            <a:off x="185969" y="3595170"/>
            <a:ext cx="5743040" cy="1379393"/>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628650" lvl="1" indent="-171450" algn="just">
              <a:lnSpc>
                <a:spcPct val="150000"/>
              </a:lnSpc>
              <a:buSzPct val="100000"/>
              <a:buFont typeface="Wingdings" panose="05000000000000000000" pitchFamily="2" charset="2"/>
              <a:buChar char="v"/>
            </a:pPr>
            <a:r>
              <a:rPr lang="en" dirty="0"/>
              <a:t>For easy games, both the solutions and time spent were </a:t>
            </a:r>
            <a:r>
              <a:rPr lang="en" b="1" dirty="0"/>
              <a:t>better than A* with heuristic 3.</a:t>
            </a:r>
          </a:p>
          <a:p>
            <a:pPr marL="628650" lvl="1" indent="-171450" algn="just">
              <a:lnSpc>
                <a:spcPct val="150000"/>
              </a:lnSpc>
              <a:buSzPct val="100000"/>
              <a:buFont typeface="Wingdings" panose="05000000000000000000" pitchFamily="2" charset="2"/>
              <a:buChar char="v"/>
            </a:pPr>
            <a:r>
              <a:rPr lang="en" dirty="0"/>
              <a:t>For hard games, was able to </a:t>
            </a:r>
            <a:r>
              <a:rPr lang="en" b="1" dirty="0"/>
              <a:t>solve one more problem </a:t>
            </a:r>
            <a:r>
              <a:rPr lang="en" dirty="0"/>
              <a:t>than the other Meta Heuristic</a:t>
            </a:r>
          </a:p>
          <a:p>
            <a:pPr marL="457200" lvl="1" indent="0" algn="just"/>
            <a:r>
              <a:rPr lang="en" sz="1400" dirty="0"/>
              <a:t>. </a:t>
            </a:r>
          </a:p>
          <a:p>
            <a:pPr marL="0" indent="0" algn="just"/>
            <a:endParaRPr lang="en" sz="1400" dirty="0"/>
          </a:p>
        </p:txBody>
      </p:sp>
      <p:sp>
        <p:nvSpPr>
          <p:cNvPr id="7" name="Google Shape;939;p41">
            <a:extLst>
              <a:ext uri="{FF2B5EF4-FFF2-40B4-BE49-F238E27FC236}">
                <a16:creationId xmlns:a16="http://schemas.microsoft.com/office/drawing/2014/main" id="{43504387-5DB2-6B59-CCE9-BA53967761BF}"/>
              </a:ext>
            </a:extLst>
          </p:cNvPr>
          <p:cNvSpPr txBox="1">
            <a:spLocks/>
          </p:cNvSpPr>
          <p:nvPr/>
        </p:nvSpPr>
        <p:spPr>
          <a:xfrm>
            <a:off x="-748229" y="3022470"/>
            <a:ext cx="340874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600"/>
              <a:buFont typeface="Poppins Black"/>
              <a:buNone/>
              <a:defRPr sz="2600" b="0" i="0" u="none" strike="noStrike" cap="none">
                <a:solidFill>
                  <a:schemeClr val="dk1"/>
                </a:solidFill>
                <a:latin typeface="Poppins Black"/>
                <a:ea typeface="Poppins Black"/>
                <a:cs typeface="Poppins Black"/>
                <a:sym typeface="Poppins Black"/>
              </a:defRPr>
            </a:lvl1pPr>
            <a:lvl2pPr marR="0" lvl="1"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9pPr>
          </a:lstStyle>
          <a:p>
            <a:r>
              <a:rPr lang="en" sz="1800" dirty="0"/>
              <a:t>Results</a:t>
            </a:r>
          </a:p>
        </p:txBody>
      </p:sp>
      <p:pic>
        <p:nvPicPr>
          <p:cNvPr id="5" name="Imagem 4">
            <a:extLst>
              <a:ext uri="{FF2B5EF4-FFF2-40B4-BE49-F238E27FC236}">
                <a16:creationId xmlns:a16="http://schemas.microsoft.com/office/drawing/2014/main" id="{63A28CD4-8EC3-C0BF-0E5C-F2C21442C30B}"/>
              </a:ext>
            </a:extLst>
          </p:cNvPr>
          <p:cNvPicPr>
            <a:picLocks noChangeAspect="1"/>
          </p:cNvPicPr>
          <p:nvPr/>
        </p:nvPicPr>
        <p:blipFill>
          <a:blip r:embed="rId3"/>
          <a:stretch>
            <a:fillRect/>
          </a:stretch>
        </p:blipFill>
        <p:spPr>
          <a:xfrm>
            <a:off x="6551302" y="2919049"/>
            <a:ext cx="1435107" cy="1435107"/>
          </a:xfrm>
          <a:prstGeom prst="rect">
            <a:avLst/>
          </a:prstGeom>
        </p:spPr>
      </p:pic>
    </p:spTree>
    <p:extLst>
      <p:ext uri="{BB962C8B-B14F-4D97-AF65-F5344CB8AC3E}">
        <p14:creationId xmlns:p14="http://schemas.microsoft.com/office/powerpoint/2010/main" val="3562361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D0230A49-4CD9-9318-F2BE-A89F40AC6D1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C8D8636A-8C6B-9EF5-6587-327A1F8FC781}"/>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r>
              <a:rPr lang="pt-PT"/>
              <a:t>Single </a:t>
            </a:r>
            <a:r>
              <a:rPr lang="pt-PT" err="1"/>
              <a:t>Player</a:t>
            </a:r>
          </a:p>
        </p:txBody>
      </p:sp>
      <p:sp>
        <p:nvSpPr>
          <p:cNvPr id="915" name="Google Shape;915;p40">
            <a:extLst>
              <a:ext uri="{FF2B5EF4-FFF2-40B4-BE49-F238E27FC236}">
                <a16:creationId xmlns:a16="http://schemas.microsoft.com/office/drawing/2014/main" id="{E2C803EB-0F36-52DF-0D58-7165705A42EE}"/>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916" name="Google Shape;916;p40">
            <a:extLst>
              <a:ext uri="{FF2B5EF4-FFF2-40B4-BE49-F238E27FC236}">
                <a16:creationId xmlns:a16="http://schemas.microsoft.com/office/drawing/2014/main" id="{1F37DE4C-58F4-5A10-D80D-640FA42B98DF}"/>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D0BDE5C-8DFF-4DED-93E4-6533A7B75DA9}"/>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043D74B4-58A8-C2D0-534C-92CE47077871}"/>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6E152F36-4DDB-35A7-76E3-26305134B534}"/>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5A96962F-3611-3A61-556C-D7E2D6739702}"/>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E8E6EADB-0387-800E-F0C9-73A1B036415E}"/>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7F0FD9B8-A6E7-86A5-7C0F-24C4B33A83EE}"/>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0A0A6DA6-1351-3D7F-D964-2382AFCEAC3F}"/>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0EC9E09D-EF9F-6704-884A-5541A14AE9FD}"/>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2CFB6100-D9CA-23FA-426D-11A7E1A086AD}"/>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E1D1CE0B-33A0-4FFB-A09C-509559DB9622}"/>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AF64C46F-1FB5-25D4-685D-55A3D5A75333}"/>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D51FC9BB-5FAE-7F87-A7A6-6FBC14382D55}"/>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ACEAAD70-ED78-CA00-28D1-FD6A8CB6A1AD}"/>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EA671DC9-2E9A-1BE9-3005-18A20239C184}"/>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098FDF97-D0BB-7785-8990-C34273DF9759}"/>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036CEA0B-3456-2EDA-345F-D6EFC83BA24A}"/>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70864F40-23A0-D3DD-8C7E-01EDE7BBD1EC}"/>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51DD15C0-ECBA-D066-FDF1-E3D5CB83145C}"/>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68862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E64B0E27-34F6-BC58-3AAF-D93FC9C0A3C2}"/>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0F53E649-7045-3792-1A80-0A9F5D16728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Single player</a:t>
            </a:r>
          </a:p>
        </p:txBody>
      </p:sp>
      <p:sp>
        <p:nvSpPr>
          <p:cNvPr id="3" name="Google Shape;941;p41">
            <a:extLst>
              <a:ext uri="{FF2B5EF4-FFF2-40B4-BE49-F238E27FC236}">
                <a16:creationId xmlns:a16="http://schemas.microsoft.com/office/drawing/2014/main" id="{94AB0368-FD57-5022-3BA8-F5A434BCB3F4}"/>
              </a:ext>
            </a:extLst>
          </p:cNvPr>
          <p:cNvSpPr txBox="1">
            <a:spLocks/>
          </p:cNvSpPr>
          <p:nvPr/>
        </p:nvSpPr>
        <p:spPr>
          <a:xfrm>
            <a:off x="248932" y="1284715"/>
            <a:ext cx="5628724" cy="19526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en"/>
              <a:t>When you load a new game, you can also play it yourself by clicking "</a:t>
            </a:r>
            <a:r>
              <a:rPr lang="en" b="1"/>
              <a:t>I want to play !</a:t>
            </a:r>
            <a:r>
              <a:rPr lang="en"/>
              <a:t>"</a:t>
            </a:r>
          </a:p>
          <a:p>
            <a:pPr marL="0" indent="0" algn="just"/>
            <a:endParaRPr lang="en"/>
          </a:p>
          <a:p>
            <a:pPr marL="0" indent="0" algn="just"/>
            <a:r>
              <a:rPr lang="en"/>
              <a:t>If you are not sure about which move you should do next you can ask for a "</a:t>
            </a:r>
            <a:r>
              <a:rPr lang="en" b="1"/>
              <a:t>Hint</a:t>
            </a:r>
            <a:r>
              <a:rPr lang="en"/>
              <a:t>" that will be calculated using the current state and the algorithm that is selected in the </a:t>
            </a:r>
            <a:r>
              <a:rPr lang="en" b="1"/>
              <a:t>Algorithm Box.</a:t>
            </a:r>
            <a:r>
              <a:rPr lang="en"/>
              <a:t> It is important to </a:t>
            </a:r>
            <a:r>
              <a:rPr lang="en" b="1"/>
              <a:t>choose an algorithm that is able to solve games with those characteristics</a:t>
            </a:r>
            <a:r>
              <a:rPr lang="en"/>
              <a:t> (for example it would be most efficient to not use "Depth First Search" if the game has 28 or 52 cards). This information can be seen in a table in the last slides.</a:t>
            </a:r>
          </a:p>
          <a:p>
            <a:pPr marL="0" indent="0" algn="just"/>
            <a:endParaRPr lang="en" b="1"/>
          </a:p>
          <a:p>
            <a:pPr marL="0" indent="0" algn="just"/>
            <a:r>
              <a:rPr lang="en"/>
              <a:t>Besides that you can also activate "</a:t>
            </a:r>
            <a:r>
              <a:rPr lang="en" b="1"/>
              <a:t>Automatic Moves</a:t>
            </a:r>
            <a:r>
              <a:rPr lang="en"/>
              <a:t>" and "</a:t>
            </a:r>
            <a:r>
              <a:rPr lang="en" b="1"/>
              <a:t>Undo</a:t>
            </a:r>
            <a:r>
              <a:rPr lang="en"/>
              <a:t>" your latest move.</a:t>
            </a:r>
          </a:p>
          <a:p>
            <a:pPr marL="0" indent="0" algn="just"/>
            <a:endParaRPr lang="en"/>
          </a:p>
          <a:p>
            <a:pPr marL="0" indent="0" algn="just"/>
            <a:endParaRPr lang="en"/>
          </a:p>
          <a:p>
            <a:pPr marL="0" indent="0" algn="just"/>
            <a:r>
              <a:rPr lang="en"/>
              <a:t>"Auto On" visible                   Click if you want to activate </a:t>
            </a:r>
            <a:r>
              <a:rPr lang="en" err="1"/>
              <a:t>Automoves</a:t>
            </a:r>
            <a:endParaRPr lang="en"/>
          </a:p>
          <a:p>
            <a:pPr marL="0" indent="0" algn="just"/>
            <a:r>
              <a:rPr lang="en"/>
              <a:t>"Auto Off" visible                  Click if you want to deactivate </a:t>
            </a:r>
            <a:r>
              <a:rPr lang="en" err="1"/>
              <a:t>Automoves</a:t>
            </a:r>
            <a:endParaRPr lang="en"/>
          </a:p>
          <a:p>
            <a:pPr marL="0" indent="0" algn="just"/>
            <a:endParaRPr lang="en"/>
          </a:p>
        </p:txBody>
      </p:sp>
      <p:pic>
        <p:nvPicPr>
          <p:cNvPr id="5" name="Imagem 4" descr="Uma imagem com texto, captura de ecrã, número, diagrama&#10;&#10;Os conteúdos gerados pela IA podem estar incorretos.">
            <a:extLst>
              <a:ext uri="{FF2B5EF4-FFF2-40B4-BE49-F238E27FC236}">
                <a16:creationId xmlns:a16="http://schemas.microsoft.com/office/drawing/2014/main" id="{C2BACE11-8EDD-2553-7CFB-AE533A392EB0}"/>
              </a:ext>
            </a:extLst>
          </p:cNvPr>
          <p:cNvPicPr>
            <a:picLocks noChangeAspect="1"/>
          </p:cNvPicPr>
          <p:nvPr/>
        </p:nvPicPr>
        <p:blipFill>
          <a:blip r:embed="rId3"/>
          <a:stretch>
            <a:fillRect/>
          </a:stretch>
        </p:blipFill>
        <p:spPr>
          <a:xfrm>
            <a:off x="5993022" y="1338173"/>
            <a:ext cx="2517116" cy="2025051"/>
          </a:xfrm>
          <a:prstGeom prst="rect">
            <a:avLst/>
          </a:prstGeom>
        </p:spPr>
      </p:pic>
      <p:sp>
        <p:nvSpPr>
          <p:cNvPr id="6" name="Seta: Para a Esquerda 5">
            <a:extLst>
              <a:ext uri="{FF2B5EF4-FFF2-40B4-BE49-F238E27FC236}">
                <a16:creationId xmlns:a16="http://schemas.microsoft.com/office/drawing/2014/main" id="{179825AD-753E-2D3A-7CBC-98F0F4167515}"/>
              </a:ext>
            </a:extLst>
          </p:cNvPr>
          <p:cNvSpPr/>
          <p:nvPr/>
        </p:nvSpPr>
        <p:spPr>
          <a:xfrm rot="-960000">
            <a:off x="8538151" y="2557080"/>
            <a:ext cx="484498" cy="16349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9" name="Imagem 8" descr="Uma imagem com texto, captura de ecrã, verde, Tipo de letra&#10;&#10;Os conteúdos gerados pela IA podem estar incorretos.">
            <a:extLst>
              <a:ext uri="{FF2B5EF4-FFF2-40B4-BE49-F238E27FC236}">
                <a16:creationId xmlns:a16="http://schemas.microsoft.com/office/drawing/2014/main" id="{5210A7EA-62B8-946A-D384-436823EF627C}"/>
              </a:ext>
            </a:extLst>
          </p:cNvPr>
          <p:cNvPicPr>
            <a:picLocks noChangeAspect="1"/>
          </p:cNvPicPr>
          <p:nvPr/>
        </p:nvPicPr>
        <p:blipFill>
          <a:blip r:embed="rId4"/>
          <a:stretch>
            <a:fillRect/>
          </a:stretch>
        </p:blipFill>
        <p:spPr>
          <a:xfrm>
            <a:off x="7098819" y="3414174"/>
            <a:ext cx="769189" cy="784465"/>
          </a:xfrm>
          <a:prstGeom prst="rect">
            <a:avLst/>
          </a:prstGeom>
        </p:spPr>
      </p:pic>
      <p:sp>
        <p:nvSpPr>
          <p:cNvPr id="10" name="Seta: Para a Direita 9">
            <a:extLst>
              <a:ext uri="{FF2B5EF4-FFF2-40B4-BE49-F238E27FC236}">
                <a16:creationId xmlns:a16="http://schemas.microsoft.com/office/drawing/2014/main" id="{A8B54454-B2CC-8026-301A-AF5F579BE494}"/>
              </a:ext>
            </a:extLst>
          </p:cNvPr>
          <p:cNvSpPr/>
          <p:nvPr/>
        </p:nvSpPr>
        <p:spPr>
          <a:xfrm>
            <a:off x="1485113" y="3562839"/>
            <a:ext cx="399026" cy="1050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Seta: Para a Direita 10">
            <a:extLst>
              <a:ext uri="{FF2B5EF4-FFF2-40B4-BE49-F238E27FC236}">
                <a16:creationId xmlns:a16="http://schemas.microsoft.com/office/drawing/2014/main" id="{63F758DC-DF72-3271-5D4D-9B2CE6F8FB8B}"/>
              </a:ext>
            </a:extLst>
          </p:cNvPr>
          <p:cNvSpPr/>
          <p:nvPr/>
        </p:nvSpPr>
        <p:spPr>
          <a:xfrm>
            <a:off x="1485113" y="3746150"/>
            <a:ext cx="399026" cy="1050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75787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06" name="Google Shape;806;p38"/>
          <p:cNvSpPr txBox="1">
            <a:spLocks noGrp="1"/>
          </p:cNvSpPr>
          <p:nvPr>
            <p:ph type="subTitle" idx="4"/>
          </p:nvPr>
        </p:nvSpPr>
        <p:spPr>
          <a:xfrm>
            <a:off x="1024750" y="1796162"/>
            <a:ext cx="2305500" cy="484800"/>
          </a:xfrm>
          <a:prstGeom prst="rect">
            <a:avLst/>
          </a:prstGeom>
        </p:spPr>
        <p:txBody>
          <a:bodyPr spcFirstLastPara="1" wrap="square" lIns="91425" tIns="91425" rIns="91425" bIns="91425" anchor="b" anchorCtr="0">
            <a:noAutofit/>
          </a:bodyPr>
          <a:lstStyle/>
          <a:p>
            <a:pPr marL="0" indent="0"/>
            <a:r>
              <a:rPr lang="en" sz="1600"/>
              <a:t>The Game</a:t>
            </a:r>
            <a:endParaRPr sz="1600"/>
          </a:p>
        </p:txBody>
      </p:sp>
      <p:sp>
        <p:nvSpPr>
          <p:cNvPr id="807" name="Google Shape;807;p38"/>
          <p:cNvSpPr txBox="1">
            <a:spLocks noGrp="1"/>
          </p:cNvSpPr>
          <p:nvPr>
            <p:ph type="subTitle" idx="5"/>
          </p:nvPr>
        </p:nvSpPr>
        <p:spPr>
          <a:xfrm>
            <a:off x="3419221" y="1796162"/>
            <a:ext cx="2305500" cy="484800"/>
          </a:xfrm>
          <a:prstGeom prst="rect">
            <a:avLst/>
          </a:prstGeom>
        </p:spPr>
        <p:txBody>
          <a:bodyPr spcFirstLastPara="1" wrap="square" lIns="91425" tIns="91425" rIns="91425" bIns="91425" anchor="b" anchorCtr="0">
            <a:noAutofit/>
          </a:bodyPr>
          <a:lstStyle/>
          <a:p>
            <a:pPr marL="0" indent="0"/>
            <a:r>
              <a:rPr lang="en" sz="1600"/>
              <a:t>Uninformed Search</a:t>
            </a:r>
            <a:endParaRPr sz="1600"/>
          </a:p>
        </p:txBody>
      </p:sp>
      <p:sp>
        <p:nvSpPr>
          <p:cNvPr id="808" name="Google Shape;808;p38"/>
          <p:cNvSpPr txBox="1">
            <a:spLocks noGrp="1"/>
          </p:cNvSpPr>
          <p:nvPr>
            <p:ph type="subTitle" idx="1"/>
          </p:nvPr>
        </p:nvSpPr>
        <p:spPr>
          <a:xfrm>
            <a:off x="1024750" y="3241688"/>
            <a:ext cx="2305500" cy="484800"/>
          </a:xfrm>
          <a:prstGeom prst="rect">
            <a:avLst/>
          </a:prstGeom>
        </p:spPr>
        <p:txBody>
          <a:bodyPr spcFirstLastPara="1" wrap="square" lIns="91425" tIns="91425" rIns="91425" bIns="91425" anchor="b" anchorCtr="0">
            <a:noAutofit/>
          </a:bodyPr>
          <a:lstStyle/>
          <a:p>
            <a:pPr marL="0" indent="0"/>
            <a:r>
              <a:rPr lang="pt-PT" sz="1600"/>
              <a:t>Single </a:t>
            </a:r>
            <a:r>
              <a:rPr lang="pt-PT" sz="1600" err="1"/>
              <a:t>Player</a:t>
            </a:r>
            <a:endParaRPr lang="pt-PT" sz="1600"/>
          </a:p>
        </p:txBody>
      </p:sp>
      <p:sp>
        <p:nvSpPr>
          <p:cNvPr id="809" name="Google Shape;809;p38"/>
          <p:cNvSpPr txBox="1">
            <a:spLocks noGrp="1"/>
          </p:cNvSpPr>
          <p:nvPr>
            <p:ph type="subTitle" idx="2"/>
          </p:nvPr>
        </p:nvSpPr>
        <p:spPr>
          <a:xfrm>
            <a:off x="3419224" y="3241688"/>
            <a:ext cx="2305500" cy="484800"/>
          </a:xfrm>
          <a:prstGeom prst="rect">
            <a:avLst/>
          </a:prstGeom>
        </p:spPr>
        <p:txBody>
          <a:bodyPr spcFirstLastPara="1" wrap="square" lIns="91425" tIns="91425" rIns="91425" bIns="91425" anchor="b" anchorCtr="0">
            <a:noAutofit/>
          </a:bodyPr>
          <a:lstStyle/>
          <a:p>
            <a:pPr marL="0" indent="0"/>
            <a:r>
              <a:rPr lang="en" sz="1600"/>
              <a:t>LLMs</a:t>
            </a:r>
            <a:endParaRPr sz="1600"/>
          </a:p>
        </p:txBody>
      </p:sp>
      <p:sp>
        <p:nvSpPr>
          <p:cNvPr id="810" name="Google Shape;810;p38"/>
          <p:cNvSpPr txBox="1">
            <a:spLocks noGrp="1"/>
          </p:cNvSpPr>
          <p:nvPr>
            <p:ph type="subTitle" idx="3"/>
          </p:nvPr>
        </p:nvSpPr>
        <p:spPr>
          <a:xfrm>
            <a:off x="5813699" y="3241688"/>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Results</a:t>
            </a:r>
            <a:endParaRPr sz="1600"/>
          </a:p>
        </p:txBody>
      </p:sp>
      <p:sp>
        <p:nvSpPr>
          <p:cNvPr id="829" name="Google Shape;829;p38"/>
          <p:cNvSpPr txBox="1">
            <a:spLocks noGrp="1"/>
          </p:cNvSpPr>
          <p:nvPr>
            <p:ph type="subTitle" idx="6"/>
          </p:nvPr>
        </p:nvSpPr>
        <p:spPr>
          <a:xfrm>
            <a:off x="5813699" y="1796162"/>
            <a:ext cx="2305500" cy="484800"/>
          </a:xfrm>
          <a:prstGeom prst="rect">
            <a:avLst/>
          </a:prstGeom>
        </p:spPr>
        <p:txBody>
          <a:bodyPr spcFirstLastPara="1" wrap="square" lIns="91425" tIns="91425" rIns="91425" bIns="91425" anchor="b" anchorCtr="0">
            <a:noAutofit/>
          </a:bodyPr>
          <a:lstStyle/>
          <a:p>
            <a:pPr marL="0" indent="0"/>
            <a:r>
              <a:rPr lang="en" sz="1600"/>
              <a:t>Informed Search</a:t>
            </a:r>
            <a:endParaRPr sz="1600"/>
          </a:p>
        </p:txBody>
      </p:sp>
      <p:sp>
        <p:nvSpPr>
          <p:cNvPr id="824" name="Google Shape;824;p38"/>
          <p:cNvSpPr txBox="1">
            <a:spLocks noGrp="1"/>
          </p:cNvSpPr>
          <p:nvPr>
            <p:ph type="title" idx="8"/>
          </p:nvPr>
        </p:nvSpPr>
        <p:spPr>
          <a:xfrm>
            <a:off x="1898549" y="267470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820" name="Google Shape;820;p38"/>
          <p:cNvSpPr txBox="1">
            <a:spLocks noGrp="1"/>
          </p:cNvSpPr>
          <p:nvPr>
            <p:ph type="title" idx="9"/>
          </p:nvPr>
        </p:nvSpPr>
        <p:spPr>
          <a:xfrm>
            <a:off x="4292974" y="1229151"/>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827" name="Google Shape;827;p38"/>
          <p:cNvSpPr txBox="1">
            <a:spLocks noGrp="1"/>
          </p:cNvSpPr>
          <p:nvPr>
            <p:ph type="title" idx="13"/>
          </p:nvPr>
        </p:nvSpPr>
        <p:spPr>
          <a:xfrm>
            <a:off x="4292974" y="2674699"/>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871" name="Google Shape;871;p38"/>
          <p:cNvSpPr txBox="1">
            <a:spLocks noGrp="1"/>
          </p:cNvSpPr>
          <p:nvPr>
            <p:ph type="title" idx="14"/>
          </p:nvPr>
        </p:nvSpPr>
        <p:spPr>
          <a:xfrm>
            <a:off x="6687449" y="1229152"/>
            <a:ext cx="567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872" name="Google Shape;872;p38"/>
          <p:cNvSpPr txBox="1">
            <a:spLocks noGrp="1"/>
          </p:cNvSpPr>
          <p:nvPr>
            <p:ph type="title" idx="15"/>
          </p:nvPr>
        </p:nvSpPr>
        <p:spPr>
          <a:xfrm>
            <a:off x="6687449" y="2674703"/>
            <a:ext cx="567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817" name="Google Shape;817;p38"/>
          <p:cNvSpPr txBox="1">
            <a:spLocks noGrp="1"/>
          </p:cNvSpPr>
          <p:nvPr>
            <p:ph type="title" idx="7"/>
          </p:nvPr>
        </p:nvSpPr>
        <p:spPr>
          <a:xfrm>
            <a:off x="1898499" y="122915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06A2C053-0F12-D454-F574-ABEDE6569A85}"/>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0E96729B-5BFD-95F9-A3AA-88D350257412}"/>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r>
              <a:rPr lang="pt-PT"/>
              <a:t>LLMs</a:t>
            </a:r>
          </a:p>
        </p:txBody>
      </p:sp>
      <p:sp>
        <p:nvSpPr>
          <p:cNvPr id="915" name="Google Shape;915;p40">
            <a:extLst>
              <a:ext uri="{FF2B5EF4-FFF2-40B4-BE49-F238E27FC236}">
                <a16:creationId xmlns:a16="http://schemas.microsoft.com/office/drawing/2014/main" id="{4D513E71-AB18-A1E6-BB32-25CE8C898249}"/>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916" name="Google Shape;916;p40">
            <a:extLst>
              <a:ext uri="{FF2B5EF4-FFF2-40B4-BE49-F238E27FC236}">
                <a16:creationId xmlns:a16="http://schemas.microsoft.com/office/drawing/2014/main" id="{C8211040-FF50-FF59-1554-DE886804DAFD}"/>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C3539267-5B06-8327-0DA1-BEAB261328CD}"/>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EE301E00-67C0-F574-2525-6EAB09D43A6B}"/>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59D64041-AEE4-B435-CA66-8167F19A67A1}"/>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886824A6-3D24-6FE5-F314-098A2435E8BF}"/>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FF8FC11E-3451-34C2-1F5E-07C437C671F8}"/>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BDA2376A-0087-9FC7-B7B7-9201419BDA97}"/>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11E66AD1-4776-B05B-6788-39944B387749}"/>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8AE29FF0-20F8-FA15-E04B-1EF901AD1605}"/>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DAE79EDB-674F-FEEB-594D-2195C378AFFF}"/>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501DB8B5-35A2-24C3-6EBA-1E59D0F1D3FF}"/>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DEBA6BC2-3A96-2538-3E14-BF6419399EE2}"/>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B8EB4A33-4775-CBEB-8AE2-2098FEBD0367}"/>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AF3B7EFE-BC60-EF55-689B-FF3852CBCF93}"/>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86C890B3-CEE8-2C63-91A6-F53508CFB66D}"/>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A37356EA-D517-77E4-15EE-89EC62C03F6B}"/>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7CCC362C-011B-A6EE-26B0-4B5CE1C9B8B8}"/>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6DCBE966-8F37-EB9F-3228-F060269BAB9B}"/>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8BE16DFE-E839-965A-3DC1-C8C26C2AC701}"/>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5510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84D97CFB-72A2-211F-1351-17A3ADCB07DF}"/>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4FBAB1EB-703D-A8B0-44AC-1063E86C130D}"/>
              </a:ext>
            </a:extLst>
          </p:cNvPr>
          <p:cNvSpPr txBox="1">
            <a:spLocks noGrp="1"/>
          </p:cNvSpPr>
          <p:nvPr>
            <p:ph type="title"/>
          </p:nvPr>
        </p:nvSpPr>
        <p:spPr>
          <a:xfrm>
            <a:off x="-509356" y="318435"/>
            <a:ext cx="7704000" cy="572700"/>
          </a:xfrm>
          <a:prstGeom prst="rect">
            <a:avLst/>
          </a:prstGeom>
        </p:spPr>
        <p:txBody>
          <a:bodyPr spcFirstLastPara="1" wrap="square" lIns="91425" tIns="91425" rIns="91425" bIns="91425" anchor="t" anchorCtr="0">
            <a:noAutofit/>
          </a:bodyPr>
          <a:lstStyle/>
          <a:p>
            <a:r>
              <a:rPr lang="en"/>
              <a:t>Experience with LLMs</a:t>
            </a:r>
          </a:p>
        </p:txBody>
      </p:sp>
      <p:pic>
        <p:nvPicPr>
          <p:cNvPr id="3" name="Picture 2">
            <a:extLst>
              <a:ext uri="{FF2B5EF4-FFF2-40B4-BE49-F238E27FC236}">
                <a16:creationId xmlns:a16="http://schemas.microsoft.com/office/drawing/2014/main" id="{F5C4DF30-7851-8568-C5FD-EB061B68366A}"/>
              </a:ext>
            </a:extLst>
          </p:cNvPr>
          <p:cNvPicPr>
            <a:picLocks noChangeAspect="1"/>
          </p:cNvPicPr>
          <p:nvPr/>
        </p:nvPicPr>
        <p:blipFill>
          <a:blip r:embed="rId3"/>
          <a:stretch>
            <a:fillRect/>
          </a:stretch>
        </p:blipFill>
        <p:spPr>
          <a:xfrm>
            <a:off x="5346593" y="159026"/>
            <a:ext cx="3696103" cy="894300"/>
          </a:xfrm>
          <a:prstGeom prst="rect">
            <a:avLst/>
          </a:prstGeom>
        </p:spPr>
      </p:pic>
      <p:pic>
        <p:nvPicPr>
          <p:cNvPr id="6" name="Picture 5">
            <a:extLst>
              <a:ext uri="{FF2B5EF4-FFF2-40B4-BE49-F238E27FC236}">
                <a16:creationId xmlns:a16="http://schemas.microsoft.com/office/drawing/2014/main" id="{A876CB19-F93D-5A6C-3918-54717067BCD3}"/>
              </a:ext>
            </a:extLst>
          </p:cNvPr>
          <p:cNvPicPr>
            <a:picLocks noChangeAspect="1"/>
          </p:cNvPicPr>
          <p:nvPr/>
        </p:nvPicPr>
        <p:blipFill>
          <a:blip r:embed="rId4"/>
          <a:stretch>
            <a:fillRect/>
          </a:stretch>
        </p:blipFill>
        <p:spPr>
          <a:xfrm>
            <a:off x="3905427" y="1377709"/>
            <a:ext cx="5238573" cy="3667002"/>
          </a:xfrm>
          <a:prstGeom prst="rect">
            <a:avLst/>
          </a:prstGeom>
        </p:spPr>
      </p:pic>
      <p:sp>
        <p:nvSpPr>
          <p:cNvPr id="7" name="Google Shape;941;p41">
            <a:extLst>
              <a:ext uri="{FF2B5EF4-FFF2-40B4-BE49-F238E27FC236}">
                <a16:creationId xmlns:a16="http://schemas.microsoft.com/office/drawing/2014/main" id="{8401FCB6-9DE9-81FC-A629-12752DD52903}"/>
              </a:ext>
            </a:extLst>
          </p:cNvPr>
          <p:cNvSpPr txBox="1">
            <a:spLocks/>
          </p:cNvSpPr>
          <p:nvPr/>
        </p:nvSpPr>
        <p:spPr>
          <a:xfrm>
            <a:off x="5756119" y="1054185"/>
            <a:ext cx="2052061" cy="399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en" b="1"/>
              <a:t>Zero shot attempt</a:t>
            </a:r>
          </a:p>
        </p:txBody>
      </p:sp>
      <p:sp>
        <p:nvSpPr>
          <p:cNvPr id="9" name="Google Shape;941;p41">
            <a:extLst>
              <a:ext uri="{FF2B5EF4-FFF2-40B4-BE49-F238E27FC236}">
                <a16:creationId xmlns:a16="http://schemas.microsoft.com/office/drawing/2014/main" id="{0AAD2073-5CC9-AD4C-C288-299AA34EA511}"/>
              </a:ext>
            </a:extLst>
          </p:cNvPr>
          <p:cNvSpPr txBox="1">
            <a:spLocks/>
          </p:cNvSpPr>
          <p:nvPr/>
        </p:nvSpPr>
        <p:spPr>
          <a:xfrm>
            <a:off x="191242" y="1134377"/>
            <a:ext cx="3635068" cy="317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GB" sz="1400"/>
              <a:t>Zero shot attempt with FreeCell solitaire puzzle with 12 cards</a:t>
            </a:r>
          </a:p>
          <a:p>
            <a:pPr algn="l">
              <a:buFont typeface="Arial" panose="020B0604020202020204" pitchFamily="34" charset="0"/>
              <a:buChar char="•"/>
            </a:pPr>
            <a:endParaRPr lang="en-GB" sz="1400"/>
          </a:p>
          <a:p>
            <a:pPr algn="l">
              <a:buFont typeface="Arial" panose="020B0604020202020204" pitchFamily="34" charset="0"/>
              <a:buChar char="•"/>
            </a:pPr>
            <a:r>
              <a:rPr lang="en-GB" sz="1400"/>
              <a:t>Only reasoning models successfully solved the puzzle (6/14 models)</a:t>
            </a:r>
          </a:p>
          <a:p>
            <a:pPr marL="152400" indent="0" algn="l"/>
            <a:endParaRPr lang="en-GB" sz="1400"/>
          </a:p>
          <a:p>
            <a:pPr marL="438150" indent="-285750" algn="l">
              <a:buFont typeface="Arial" panose="020B0604020202020204" pitchFamily="34" charset="0"/>
              <a:buChar char="•"/>
            </a:pPr>
            <a:r>
              <a:rPr lang="en-GB" sz="1400"/>
              <a:t>O3-Mini (smaller model) found most efficient solution (12 moves) in shortest time (20s)</a:t>
            </a:r>
          </a:p>
          <a:p>
            <a:pPr marL="152400" indent="0" algn="l"/>
            <a:endParaRPr lang="en-GB" sz="1400"/>
          </a:p>
          <a:p>
            <a:pPr marL="438150" indent="-285750" algn="l">
              <a:buFont typeface="Arial" panose="020B0604020202020204" pitchFamily="34" charset="0"/>
              <a:buChar char="•"/>
            </a:pPr>
            <a:r>
              <a:rPr lang="en-GB" sz="1400" b="0" i="0">
                <a:solidFill>
                  <a:schemeClr val="tx1"/>
                </a:solidFill>
                <a:effectLst/>
                <a:latin typeface="Barlow" pitchFamily="2" charset="77"/>
              </a:rPr>
              <a:t>LLMs are not reliable today for these tests (they struggle with more cards/complexity and cost more than traditional algorithms).</a:t>
            </a:r>
          </a:p>
          <a:p>
            <a:pPr marL="438150" indent="-285750" algn="l">
              <a:buFont typeface="Arial" panose="020B0604020202020204" pitchFamily="34" charset="0"/>
              <a:buChar char="•"/>
            </a:pPr>
            <a:endParaRPr lang="en-GB" sz="1400" b="0" i="0">
              <a:solidFill>
                <a:schemeClr val="tx1"/>
              </a:solidFill>
              <a:effectLst/>
              <a:latin typeface="Barlow" pitchFamily="2" charset="77"/>
            </a:endParaRPr>
          </a:p>
          <a:p>
            <a:pPr marL="438150" indent="-285750" algn="l">
              <a:buFont typeface="Arial" panose="020B0604020202020204" pitchFamily="34" charset="0"/>
              <a:buChar char="•"/>
            </a:pPr>
            <a:r>
              <a:rPr lang="en-GB" sz="1400">
                <a:solidFill>
                  <a:schemeClr val="tx1"/>
                </a:solidFill>
                <a:latin typeface="Barlow" pitchFamily="2" charset="77"/>
              </a:rPr>
              <a:t>Prompt follows the good practices </a:t>
            </a:r>
            <a:r>
              <a:rPr lang="en-GB">
                <a:solidFill>
                  <a:schemeClr val="tx1"/>
                </a:solidFill>
                <a:latin typeface="Barlow" pitchFamily="2" charset="77"/>
              </a:rPr>
              <a:t>(goal, input format, return format, context)</a:t>
            </a:r>
            <a:endParaRPr lang="en-GB" b="0" i="0">
              <a:solidFill>
                <a:schemeClr val="tx1"/>
              </a:solidFill>
              <a:effectLst/>
              <a:latin typeface="Barlow" pitchFamily="2" charset="77"/>
            </a:endParaRPr>
          </a:p>
        </p:txBody>
      </p:sp>
    </p:spTree>
    <p:extLst>
      <p:ext uri="{BB962C8B-B14F-4D97-AF65-F5344CB8AC3E}">
        <p14:creationId xmlns:p14="http://schemas.microsoft.com/office/powerpoint/2010/main" val="338943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446ACF7-E1BD-BAC1-7D68-9626E66F7C0A}"/>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2C406E0-BB14-1564-0FAB-A6742570D404}"/>
              </a:ext>
            </a:extLst>
          </p:cNvPr>
          <p:cNvSpPr txBox="1">
            <a:spLocks noGrp="1"/>
          </p:cNvSpPr>
          <p:nvPr>
            <p:ph type="title"/>
          </p:nvPr>
        </p:nvSpPr>
        <p:spPr>
          <a:xfrm>
            <a:off x="857160" y="342976"/>
            <a:ext cx="7704000" cy="572700"/>
          </a:xfrm>
          <a:prstGeom prst="rect">
            <a:avLst/>
          </a:prstGeom>
        </p:spPr>
        <p:txBody>
          <a:bodyPr spcFirstLastPara="1" wrap="square" lIns="91425" tIns="91425" rIns="91425" bIns="91425" anchor="t" anchorCtr="0">
            <a:noAutofit/>
          </a:bodyPr>
          <a:lstStyle/>
          <a:p>
            <a:r>
              <a:rPr lang="en"/>
              <a:t>Designing a </a:t>
            </a:r>
            <a:r>
              <a:rPr lang="en" err="1"/>
              <a:t>Freecell</a:t>
            </a:r>
            <a:r>
              <a:rPr lang="en"/>
              <a:t> LLM Agent</a:t>
            </a:r>
          </a:p>
        </p:txBody>
      </p:sp>
      <p:sp>
        <p:nvSpPr>
          <p:cNvPr id="2" name="Google Shape;941;p41">
            <a:extLst>
              <a:ext uri="{FF2B5EF4-FFF2-40B4-BE49-F238E27FC236}">
                <a16:creationId xmlns:a16="http://schemas.microsoft.com/office/drawing/2014/main" id="{7FB45318-4438-70F9-0518-A662E98F462A}"/>
              </a:ext>
            </a:extLst>
          </p:cNvPr>
          <p:cNvSpPr txBox="1">
            <a:spLocks/>
          </p:cNvSpPr>
          <p:nvPr/>
        </p:nvSpPr>
        <p:spPr>
          <a:xfrm>
            <a:off x="109997" y="2940518"/>
            <a:ext cx="5905184" cy="1518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algn="l">
              <a:buFont typeface="Arial" panose="020B0604020202020204" pitchFamily="34" charset="0"/>
              <a:buChar char="•"/>
            </a:pPr>
            <a:r>
              <a:rPr lang="en-GB" sz="1400"/>
              <a:t>Getting valid moves and board state (</a:t>
            </a:r>
            <a:r>
              <a:rPr lang="en-GB" sz="1400" err="1"/>
              <a:t>Get_Valid_Move</a:t>
            </a:r>
            <a:r>
              <a:rPr lang="en-GB" sz="1400"/>
              <a:t>(), </a:t>
            </a:r>
            <a:r>
              <a:rPr lang="en-GB" sz="1400" err="1"/>
              <a:t>Make_move</a:t>
            </a:r>
            <a:r>
              <a:rPr lang="en-GB" sz="1400"/>
              <a:t>())</a:t>
            </a:r>
          </a:p>
          <a:p>
            <a:pPr algn="l">
              <a:buFont typeface="Arial" panose="020B0604020202020204" pitchFamily="34" charset="0"/>
              <a:buChar char="•"/>
            </a:pPr>
            <a:r>
              <a:rPr lang="en-GB" sz="1400"/>
              <a:t>Executing moves and suggesting hints (</a:t>
            </a:r>
            <a:r>
              <a:rPr lang="en-GB" sz="1400" err="1"/>
              <a:t>Get_Hints</a:t>
            </a:r>
            <a:r>
              <a:rPr lang="en-GB" sz="1400"/>
              <a:t>())</a:t>
            </a:r>
          </a:p>
          <a:p>
            <a:pPr algn="l">
              <a:buFont typeface="Arial" panose="020B0604020202020204" pitchFamily="34" charset="0"/>
              <a:buChar char="•"/>
            </a:pPr>
            <a:r>
              <a:rPr lang="en-GB" sz="1400"/>
              <a:t> Finding complete solution paths (</a:t>
            </a:r>
            <a:r>
              <a:rPr lang="en-GB" sz="1400" err="1"/>
              <a:t>Solve_Game</a:t>
            </a:r>
            <a:r>
              <a:rPr lang="en-GB" sz="1400"/>
              <a:t>())</a:t>
            </a:r>
          </a:p>
          <a:p>
            <a:pPr algn="l">
              <a:buFont typeface="Arial" panose="020B0604020202020204" pitchFamily="34" charset="0"/>
              <a:buChar char="•"/>
            </a:pPr>
            <a:r>
              <a:rPr lang="en-GB" sz="1400"/>
              <a:t>Supporting voice interaction</a:t>
            </a:r>
            <a:endParaRPr lang="en-GB" sz="1400" b="0" i="0">
              <a:solidFill>
                <a:schemeClr val="tx1"/>
              </a:solidFill>
              <a:effectLst/>
              <a:latin typeface="Barlow" pitchFamily="2" charset="77"/>
            </a:endParaRPr>
          </a:p>
        </p:txBody>
      </p:sp>
      <p:pic>
        <p:nvPicPr>
          <p:cNvPr id="11" name="Picture 10">
            <a:extLst>
              <a:ext uri="{FF2B5EF4-FFF2-40B4-BE49-F238E27FC236}">
                <a16:creationId xmlns:a16="http://schemas.microsoft.com/office/drawing/2014/main" id="{D7AC0B00-29A8-F4BC-2E79-C892C23ADFFD}"/>
              </a:ext>
            </a:extLst>
          </p:cNvPr>
          <p:cNvPicPr>
            <a:picLocks noChangeAspect="1"/>
          </p:cNvPicPr>
          <p:nvPr/>
        </p:nvPicPr>
        <p:blipFill>
          <a:blip r:embed="rId3"/>
          <a:stretch>
            <a:fillRect/>
          </a:stretch>
        </p:blipFill>
        <p:spPr>
          <a:xfrm>
            <a:off x="5641680" y="1018472"/>
            <a:ext cx="3502320" cy="3469672"/>
          </a:xfrm>
          <a:prstGeom prst="rect">
            <a:avLst/>
          </a:prstGeom>
        </p:spPr>
      </p:pic>
      <p:sp>
        <p:nvSpPr>
          <p:cNvPr id="12" name="Google Shape;941;p41">
            <a:extLst>
              <a:ext uri="{FF2B5EF4-FFF2-40B4-BE49-F238E27FC236}">
                <a16:creationId xmlns:a16="http://schemas.microsoft.com/office/drawing/2014/main" id="{B4DC52F5-2353-592E-CAB9-2631A11A24CB}"/>
              </a:ext>
            </a:extLst>
          </p:cNvPr>
          <p:cNvSpPr txBox="1">
            <a:spLocks/>
          </p:cNvSpPr>
          <p:nvPr/>
        </p:nvSpPr>
        <p:spPr>
          <a:xfrm>
            <a:off x="278295" y="1168396"/>
            <a:ext cx="5568589" cy="1519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52400" indent="0"/>
            <a:r>
              <a:rPr lang="en-GB" sz="1400"/>
              <a:t>A </a:t>
            </a:r>
            <a:r>
              <a:rPr lang="en-GB" sz="1400" b="1"/>
              <a:t>customized prompt</a:t>
            </a:r>
            <a:r>
              <a:rPr lang="en-GB" sz="1400"/>
              <a:t> for the LLM to be friendly, funny, and educational if necessary. </a:t>
            </a:r>
          </a:p>
          <a:p>
            <a:pPr marL="152400" indent="0"/>
            <a:endParaRPr lang="en-GB" sz="1400"/>
          </a:p>
          <a:p>
            <a:pPr marL="152400" indent="0"/>
            <a:r>
              <a:rPr lang="en-GB" sz="1400"/>
              <a:t>The LLM will have access to </a:t>
            </a:r>
            <a:r>
              <a:rPr lang="en-GB" sz="1400" b="1"/>
              <a:t>various functions </a:t>
            </a:r>
            <a:r>
              <a:rPr lang="en-GB" sz="1400"/>
              <a:t>that it can call to have full knowledge of the board’s state and make informed and legal choices.</a:t>
            </a:r>
          </a:p>
          <a:p>
            <a:pPr algn="l">
              <a:buFont typeface="Arial" panose="020B0604020202020204" pitchFamily="34" charset="0"/>
              <a:buChar char="•"/>
            </a:pPr>
            <a:endParaRPr lang="en-GB" sz="1400" b="0" i="0">
              <a:solidFill>
                <a:schemeClr val="tx1"/>
              </a:solidFill>
              <a:effectLst/>
              <a:latin typeface="Barlow" pitchFamily="2" charset="77"/>
            </a:endParaRPr>
          </a:p>
        </p:txBody>
      </p:sp>
      <p:sp>
        <p:nvSpPr>
          <p:cNvPr id="13" name="Google Shape;941;p41">
            <a:extLst>
              <a:ext uri="{FF2B5EF4-FFF2-40B4-BE49-F238E27FC236}">
                <a16:creationId xmlns:a16="http://schemas.microsoft.com/office/drawing/2014/main" id="{2CACE5E1-BFC0-EEFD-21B5-51E725392FF0}"/>
              </a:ext>
            </a:extLst>
          </p:cNvPr>
          <p:cNvSpPr txBox="1">
            <a:spLocks/>
          </p:cNvSpPr>
          <p:nvPr/>
        </p:nvSpPr>
        <p:spPr>
          <a:xfrm>
            <a:off x="0" y="2634435"/>
            <a:ext cx="5512931" cy="3060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52400" indent="0" algn="l"/>
            <a:r>
              <a:rPr lang="en-GB" sz="1400" b="1"/>
              <a:t>Function-Based Game Understanding</a:t>
            </a:r>
            <a:endParaRPr lang="en-GB" sz="1400" b="1" i="0">
              <a:solidFill>
                <a:schemeClr val="tx1"/>
              </a:solidFill>
              <a:effectLst/>
              <a:latin typeface="Barlow" pitchFamily="2" charset="77"/>
            </a:endParaRPr>
          </a:p>
        </p:txBody>
      </p:sp>
    </p:spTree>
    <p:extLst>
      <p:ext uri="{BB962C8B-B14F-4D97-AF65-F5344CB8AC3E}">
        <p14:creationId xmlns:p14="http://schemas.microsoft.com/office/powerpoint/2010/main" val="195771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D8AF234-BE84-234D-1C2E-3D317FA294B9}"/>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D690B72E-9B78-C0E3-E6B3-B4474E2A43B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Looking Back and Ahead</a:t>
            </a:r>
            <a:endParaRPr/>
          </a:p>
        </p:txBody>
      </p:sp>
      <p:sp>
        <p:nvSpPr>
          <p:cNvPr id="941" name="Google Shape;941;p41">
            <a:extLst>
              <a:ext uri="{FF2B5EF4-FFF2-40B4-BE49-F238E27FC236}">
                <a16:creationId xmlns:a16="http://schemas.microsoft.com/office/drawing/2014/main" id="{C1F75E2C-D079-307D-8063-574393477347}"/>
              </a:ext>
            </a:extLst>
          </p:cNvPr>
          <p:cNvSpPr txBox="1">
            <a:spLocks noGrp="1"/>
          </p:cNvSpPr>
          <p:nvPr>
            <p:ph type="subTitle" idx="2"/>
          </p:nvPr>
        </p:nvSpPr>
        <p:spPr>
          <a:xfrm>
            <a:off x="5138338" y="1200714"/>
            <a:ext cx="3285662" cy="3093476"/>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indent="0" algn="ctr">
              <a:lnSpc>
                <a:spcPct val="150000"/>
              </a:lnSpc>
              <a:buSzPct val="100000"/>
            </a:pPr>
            <a:r>
              <a:rPr lang="pt-PT" sz="1600" err="1"/>
              <a:t>Test</a:t>
            </a:r>
            <a:r>
              <a:rPr lang="pt-PT" sz="1600"/>
              <a:t> </a:t>
            </a:r>
            <a:r>
              <a:rPr lang="pt-PT" sz="1600" err="1"/>
              <a:t>with</a:t>
            </a:r>
            <a:r>
              <a:rPr lang="pt-PT" sz="1600"/>
              <a:t> more </a:t>
            </a:r>
            <a:r>
              <a:rPr lang="pt-PT" sz="1600" b="1" err="1"/>
              <a:t>powerfull</a:t>
            </a:r>
            <a:r>
              <a:rPr lang="pt-PT" sz="1600" b="1"/>
              <a:t> </a:t>
            </a:r>
            <a:r>
              <a:rPr lang="pt-PT" sz="1600" b="1" err="1"/>
              <a:t>computers</a:t>
            </a:r>
            <a:r>
              <a:rPr lang="pt-PT" sz="1600"/>
              <a:t>, more </a:t>
            </a:r>
            <a:r>
              <a:rPr lang="pt-PT" sz="1600" err="1"/>
              <a:t>states</a:t>
            </a:r>
            <a:r>
              <a:rPr lang="pt-PT" sz="1600"/>
              <a:t> </a:t>
            </a:r>
            <a:r>
              <a:rPr lang="pt-PT" sz="1600" err="1"/>
              <a:t>and</a:t>
            </a:r>
            <a:r>
              <a:rPr lang="pt-PT" sz="1600"/>
              <a:t> </a:t>
            </a:r>
            <a:r>
              <a:rPr lang="pt-PT" sz="1600" err="1"/>
              <a:t>depth</a:t>
            </a:r>
            <a:endParaRPr lang="pt-PT" sz="1600"/>
          </a:p>
          <a:p>
            <a:pPr marL="0" indent="0" algn="ctr">
              <a:lnSpc>
                <a:spcPct val="150000"/>
              </a:lnSpc>
              <a:buSzPct val="100000"/>
            </a:pPr>
            <a:endParaRPr lang="pt-PT" sz="1600"/>
          </a:p>
          <a:p>
            <a:pPr marL="0" indent="0" algn="ctr">
              <a:lnSpc>
                <a:spcPct val="150000"/>
              </a:lnSpc>
              <a:buSzPct val="100000"/>
            </a:pPr>
            <a:r>
              <a:rPr lang="pt-PT" sz="1600"/>
              <a:t>Look </a:t>
            </a:r>
            <a:r>
              <a:rPr lang="pt-PT" sz="1600" err="1"/>
              <a:t>into</a:t>
            </a:r>
            <a:r>
              <a:rPr lang="pt-PT" sz="1600"/>
              <a:t> </a:t>
            </a:r>
            <a:r>
              <a:rPr lang="pt-PT" sz="1600" err="1"/>
              <a:t>aplying</a:t>
            </a:r>
            <a:r>
              <a:rPr lang="pt-PT" sz="1600"/>
              <a:t> </a:t>
            </a:r>
            <a:r>
              <a:rPr lang="pt-PT" sz="1600" err="1"/>
              <a:t>these</a:t>
            </a:r>
            <a:r>
              <a:rPr lang="pt-PT" sz="1600"/>
              <a:t> </a:t>
            </a:r>
            <a:r>
              <a:rPr lang="pt-PT" sz="1600" err="1"/>
              <a:t>algorithms</a:t>
            </a:r>
            <a:r>
              <a:rPr lang="pt-PT" sz="1600"/>
              <a:t> to </a:t>
            </a:r>
            <a:r>
              <a:rPr lang="pt-PT" sz="1600" err="1"/>
              <a:t>other</a:t>
            </a:r>
            <a:r>
              <a:rPr lang="pt-PT" sz="1600"/>
              <a:t> </a:t>
            </a:r>
            <a:r>
              <a:rPr lang="pt-PT" sz="1600" b="1" err="1"/>
              <a:t>solitaire</a:t>
            </a:r>
            <a:r>
              <a:rPr lang="pt-PT" sz="1600" b="1"/>
              <a:t> </a:t>
            </a:r>
            <a:r>
              <a:rPr lang="pt-PT" sz="1600" b="1" err="1"/>
              <a:t>types</a:t>
            </a:r>
            <a:endParaRPr lang="pt-PT" sz="1600" b="1"/>
          </a:p>
          <a:p>
            <a:pPr marL="0" indent="0" algn="ctr">
              <a:lnSpc>
                <a:spcPct val="150000"/>
              </a:lnSpc>
              <a:buSzPct val="100000"/>
            </a:pPr>
            <a:endParaRPr lang="pt-PT" sz="1600"/>
          </a:p>
          <a:p>
            <a:pPr marL="0" indent="0" algn="ctr">
              <a:lnSpc>
                <a:spcPct val="150000"/>
              </a:lnSpc>
              <a:buSzPct val="100000"/>
            </a:pPr>
            <a:r>
              <a:rPr lang="pt-PT" sz="1600" err="1"/>
              <a:t>Possibly</a:t>
            </a:r>
            <a:r>
              <a:rPr lang="pt-PT" sz="1600"/>
              <a:t> </a:t>
            </a:r>
            <a:r>
              <a:rPr lang="pt-PT" sz="1600" err="1"/>
              <a:t>transforming</a:t>
            </a:r>
            <a:r>
              <a:rPr lang="pt-PT" sz="1600"/>
              <a:t> </a:t>
            </a:r>
            <a:r>
              <a:rPr lang="pt-PT" sz="1600" err="1"/>
              <a:t>this</a:t>
            </a:r>
            <a:r>
              <a:rPr lang="pt-PT" sz="1600"/>
              <a:t> game </a:t>
            </a:r>
            <a:r>
              <a:rPr lang="pt-PT" sz="1600" err="1"/>
              <a:t>into</a:t>
            </a:r>
            <a:r>
              <a:rPr lang="pt-PT" sz="1600"/>
              <a:t> </a:t>
            </a:r>
            <a:r>
              <a:rPr lang="pt-PT" sz="1600" err="1"/>
              <a:t>an</a:t>
            </a:r>
            <a:r>
              <a:rPr lang="pt-PT" sz="1600"/>
              <a:t> </a:t>
            </a:r>
            <a:r>
              <a:rPr lang="pt-PT" sz="1600" b="1" err="1"/>
              <a:t>optimization</a:t>
            </a:r>
            <a:r>
              <a:rPr lang="pt-PT" sz="1600" b="1"/>
              <a:t> </a:t>
            </a:r>
            <a:r>
              <a:rPr lang="pt-PT" sz="1600" b="1" err="1"/>
              <a:t>problem</a:t>
            </a:r>
            <a:endParaRPr lang="pt-PT" sz="1600" b="1"/>
          </a:p>
        </p:txBody>
      </p:sp>
      <p:sp>
        <p:nvSpPr>
          <p:cNvPr id="2" name="Google Shape;941;p41">
            <a:extLst>
              <a:ext uri="{FF2B5EF4-FFF2-40B4-BE49-F238E27FC236}">
                <a16:creationId xmlns:a16="http://schemas.microsoft.com/office/drawing/2014/main" id="{69DA57E5-91DE-355D-C5AB-AE4FBE97E8A6}"/>
              </a:ext>
            </a:extLst>
          </p:cNvPr>
          <p:cNvSpPr txBox="1">
            <a:spLocks/>
          </p:cNvSpPr>
          <p:nvPr/>
        </p:nvSpPr>
        <p:spPr>
          <a:xfrm>
            <a:off x="612551" y="1200714"/>
            <a:ext cx="3285662" cy="3093476"/>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ctr">
              <a:lnSpc>
                <a:spcPct val="150000"/>
              </a:lnSpc>
              <a:buSzPct val="100000"/>
            </a:pPr>
            <a:r>
              <a:rPr lang="pt-PT" sz="1600" err="1"/>
              <a:t>Uniformed</a:t>
            </a:r>
            <a:r>
              <a:rPr lang="pt-PT" sz="1600"/>
              <a:t> </a:t>
            </a:r>
            <a:r>
              <a:rPr lang="pt-PT" sz="1600" err="1"/>
              <a:t>search</a:t>
            </a:r>
            <a:r>
              <a:rPr lang="pt-PT" sz="1600"/>
              <a:t> </a:t>
            </a:r>
            <a:r>
              <a:rPr lang="pt-PT" sz="1600" err="1"/>
              <a:t>methods</a:t>
            </a:r>
            <a:r>
              <a:rPr lang="pt-PT" sz="1600"/>
              <a:t> can </a:t>
            </a:r>
            <a:r>
              <a:rPr lang="pt-PT" sz="1600" b="1" err="1"/>
              <a:t>be</a:t>
            </a:r>
            <a:r>
              <a:rPr lang="pt-PT" sz="1600" b="1"/>
              <a:t> </a:t>
            </a:r>
            <a:r>
              <a:rPr lang="pt-PT" sz="1600" b="1" err="1"/>
              <a:t>very</a:t>
            </a:r>
            <a:r>
              <a:rPr lang="pt-PT" sz="1600" b="1"/>
              <a:t> </a:t>
            </a:r>
            <a:r>
              <a:rPr lang="pt-PT" sz="1600" b="1" err="1"/>
              <a:t>limiting</a:t>
            </a:r>
            <a:endParaRPr lang="pt-PT" sz="1600" b="1"/>
          </a:p>
          <a:p>
            <a:pPr marL="0" indent="0" algn="ctr">
              <a:lnSpc>
                <a:spcPct val="150000"/>
              </a:lnSpc>
              <a:buSzPct val="100000"/>
            </a:pPr>
            <a:endParaRPr lang="pt-PT" sz="1600"/>
          </a:p>
          <a:p>
            <a:pPr marL="0" indent="0" algn="ctr">
              <a:lnSpc>
                <a:spcPct val="150000"/>
              </a:lnSpc>
              <a:buSzPct val="100000"/>
            </a:pPr>
            <a:r>
              <a:rPr lang="pt-PT" sz="1600" err="1"/>
              <a:t>The</a:t>
            </a:r>
            <a:r>
              <a:rPr lang="pt-PT" sz="1600"/>
              <a:t> </a:t>
            </a:r>
            <a:r>
              <a:rPr lang="pt-PT" sz="1600" err="1"/>
              <a:t>Heuristic</a:t>
            </a:r>
            <a:r>
              <a:rPr lang="pt-PT" sz="1600"/>
              <a:t> </a:t>
            </a:r>
            <a:r>
              <a:rPr lang="pt-PT" sz="1600" err="1"/>
              <a:t>choice</a:t>
            </a:r>
            <a:r>
              <a:rPr lang="pt-PT" sz="1600"/>
              <a:t> </a:t>
            </a:r>
            <a:r>
              <a:rPr lang="pt-PT" sz="1600" err="1"/>
              <a:t>has</a:t>
            </a:r>
            <a:r>
              <a:rPr lang="pt-PT" sz="1600"/>
              <a:t> a </a:t>
            </a:r>
            <a:r>
              <a:rPr lang="pt-PT" sz="1600" b="1" err="1"/>
              <a:t>great</a:t>
            </a:r>
            <a:r>
              <a:rPr lang="pt-PT" sz="1600" b="1"/>
              <a:t> </a:t>
            </a:r>
            <a:r>
              <a:rPr lang="pt-PT" sz="1600" b="1" err="1"/>
              <a:t>impact</a:t>
            </a:r>
            <a:r>
              <a:rPr lang="pt-PT" sz="1600"/>
              <a:t> in </a:t>
            </a:r>
            <a:r>
              <a:rPr lang="pt-PT" sz="1600" err="1"/>
              <a:t>both</a:t>
            </a:r>
            <a:r>
              <a:rPr lang="pt-PT" sz="1600"/>
              <a:t> </a:t>
            </a:r>
            <a:r>
              <a:rPr lang="pt-PT" sz="1600" err="1"/>
              <a:t>the</a:t>
            </a:r>
            <a:r>
              <a:rPr lang="pt-PT" sz="1600"/>
              <a:t> </a:t>
            </a:r>
            <a:r>
              <a:rPr lang="pt-PT" sz="1600" err="1"/>
              <a:t>solution</a:t>
            </a:r>
            <a:r>
              <a:rPr lang="pt-PT" sz="1600"/>
              <a:t> </a:t>
            </a:r>
            <a:r>
              <a:rPr lang="pt-PT" sz="1600" err="1"/>
              <a:t>and</a:t>
            </a:r>
            <a:r>
              <a:rPr lang="pt-PT" sz="1600"/>
              <a:t> </a:t>
            </a:r>
            <a:r>
              <a:rPr lang="pt-PT" sz="1600" err="1"/>
              <a:t>capabilities</a:t>
            </a:r>
            <a:r>
              <a:rPr lang="pt-PT" sz="1600"/>
              <a:t> </a:t>
            </a:r>
            <a:r>
              <a:rPr lang="pt-PT" sz="1600" err="1"/>
              <a:t>of</a:t>
            </a:r>
            <a:r>
              <a:rPr lang="pt-PT" sz="1600"/>
              <a:t> </a:t>
            </a:r>
            <a:r>
              <a:rPr lang="pt-PT" sz="1600" err="1"/>
              <a:t>the</a:t>
            </a:r>
            <a:r>
              <a:rPr lang="pt-PT" sz="1600"/>
              <a:t> </a:t>
            </a:r>
            <a:r>
              <a:rPr lang="pt-PT" sz="1600" err="1"/>
              <a:t>algorithm</a:t>
            </a:r>
            <a:endParaRPr lang="pt-PT" sz="1600"/>
          </a:p>
          <a:p>
            <a:pPr marL="0" indent="0" algn="ctr">
              <a:lnSpc>
                <a:spcPct val="150000"/>
              </a:lnSpc>
              <a:buSzPct val="100000"/>
            </a:pPr>
            <a:endParaRPr lang="pt-PT" sz="1600"/>
          </a:p>
          <a:p>
            <a:pPr marL="0" indent="0" algn="ctr">
              <a:lnSpc>
                <a:spcPct val="150000"/>
              </a:lnSpc>
              <a:buSzPct val="100000"/>
            </a:pPr>
            <a:endParaRPr lang="pt-PT" sz="1600"/>
          </a:p>
          <a:p>
            <a:pPr marL="0" indent="0" algn="ctr">
              <a:lnSpc>
                <a:spcPct val="150000"/>
              </a:lnSpc>
              <a:buSzPct val="100000"/>
            </a:pPr>
            <a:endParaRPr lang="pt-PT" sz="1600"/>
          </a:p>
          <a:p>
            <a:pPr marL="0" indent="0" algn="ctr">
              <a:lnSpc>
                <a:spcPct val="150000"/>
              </a:lnSpc>
              <a:buSzPct val="100000"/>
            </a:pPr>
            <a:endParaRPr lang="pt-PT" sz="1600"/>
          </a:p>
        </p:txBody>
      </p:sp>
      <p:sp>
        <p:nvSpPr>
          <p:cNvPr id="6" name="Retângulo 5">
            <a:extLst>
              <a:ext uri="{FF2B5EF4-FFF2-40B4-BE49-F238E27FC236}">
                <a16:creationId xmlns:a16="http://schemas.microsoft.com/office/drawing/2014/main" id="{860AEEFC-D8B5-252E-6E08-8EF9548A6FBB}"/>
              </a:ext>
            </a:extLst>
          </p:cNvPr>
          <p:cNvSpPr/>
          <p:nvPr/>
        </p:nvSpPr>
        <p:spPr>
          <a:xfrm>
            <a:off x="3421625" y="3830193"/>
            <a:ext cx="690225" cy="84931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pt-PT"/>
          </a:p>
        </p:txBody>
      </p:sp>
      <p:pic>
        <p:nvPicPr>
          <p:cNvPr id="5" name="Imagem 4">
            <a:extLst>
              <a:ext uri="{FF2B5EF4-FFF2-40B4-BE49-F238E27FC236}">
                <a16:creationId xmlns:a16="http://schemas.microsoft.com/office/drawing/2014/main" id="{5D76F4C8-1D3D-6361-5BCD-95C2C9D93F88}"/>
              </a:ext>
            </a:extLst>
          </p:cNvPr>
          <p:cNvPicPr>
            <a:picLocks noChangeAspect="1"/>
          </p:cNvPicPr>
          <p:nvPr/>
        </p:nvPicPr>
        <p:blipFill>
          <a:blip r:embed="rId3"/>
          <a:stretch>
            <a:fillRect/>
          </a:stretch>
        </p:blipFill>
        <p:spPr>
          <a:xfrm>
            <a:off x="3473558" y="3849165"/>
            <a:ext cx="849310" cy="849310"/>
          </a:xfrm>
          <a:prstGeom prst="rect">
            <a:avLst/>
          </a:prstGeom>
        </p:spPr>
      </p:pic>
      <p:sp>
        <p:nvSpPr>
          <p:cNvPr id="7" name="Retângulo 6">
            <a:extLst>
              <a:ext uri="{FF2B5EF4-FFF2-40B4-BE49-F238E27FC236}">
                <a16:creationId xmlns:a16="http://schemas.microsoft.com/office/drawing/2014/main" id="{598FBB20-E2C5-DB38-9739-1665B4E141BB}"/>
              </a:ext>
            </a:extLst>
          </p:cNvPr>
          <p:cNvSpPr/>
          <p:nvPr/>
        </p:nvSpPr>
        <p:spPr>
          <a:xfrm>
            <a:off x="8078887" y="776059"/>
            <a:ext cx="690225" cy="84931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pic>
        <p:nvPicPr>
          <p:cNvPr id="9" name="Imagem 8">
            <a:extLst>
              <a:ext uri="{FF2B5EF4-FFF2-40B4-BE49-F238E27FC236}">
                <a16:creationId xmlns:a16="http://schemas.microsoft.com/office/drawing/2014/main" id="{054E7192-8D75-BA78-D42F-B0BD4E25EFD5}"/>
              </a:ext>
            </a:extLst>
          </p:cNvPr>
          <p:cNvPicPr>
            <a:picLocks noChangeAspect="1"/>
          </p:cNvPicPr>
          <p:nvPr/>
        </p:nvPicPr>
        <p:blipFill>
          <a:blip r:embed="rId4"/>
          <a:stretch>
            <a:fillRect/>
          </a:stretch>
        </p:blipFill>
        <p:spPr>
          <a:xfrm>
            <a:off x="8052816" y="776059"/>
            <a:ext cx="849310" cy="849310"/>
          </a:xfrm>
          <a:prstGeom prst="rect">
            <a:avLst/>
          </a:prstGeom>
        </p:spPr>
      </p:pic>
    </p:spTree>
    <p:extLst>
      <p:ext uri="{BB962C8B-B14F-4D97-AF65-F5344CB8AC3E}">
        <p14:creationId xmlns:p14="http://schemas.microsoft.com/office/powerpoint/2010/main" val="321770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87" name="Google Shape;1787;p70"/>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788" name="Google Shape;1788;p70"/>
          <p:cNvSpPr txBox="1">
            <a:spLocks noGrp="1"/>
          </p:cNvSpPr>
          <p:nvPr>
            <p:ph type="subTitle" idx="1"/>
          </p:nvPr>
        </p:nvSpPr>
        <p:spPr>
          <a:xfrm>
            <a:off x="2347900" y="1571825"/>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Do you have any questions?</a:t>
            </a:r>
            <a:endParaRPr b="1"/>
          </a:p>
        </p:txBody>
      </p:sp>
      <p:grpSp>
        <p:nvGrpSpPr>
          <p:cNvPr id="1796" name="Google Shape;1796;p70"/>
          <p:cNvGrpSpPr/>
          <p:nvPr/>
        </p:nvGrpSpPr>
        <p:grpSpPr>
          <a:xfrm rot="10800000">
            <a:off x="7071425" y="3622502"/>
            <a:ext cx="3296400" cy="703085"/>
            <a:chOff x="-12" y="3628590"/>
            <a:chExt cx="3296400" cy="703085"/>
          </a:xfrm>
        </p:grpSpPr>
        <p:grpSp>
          <p:nvGrpSpPr>
            <p:cNvPr id="1797" name="Google Shape;1797;p70"/>
            <p:cNvGrpSpPr/>
            <p:nvPr/>
          </p:nvGrpSpPr>
          <p:grpSpPr>
            <a:xfrm>
              <a:off x="854867" y="3996692"/>
              <a:ext cx="1567047" cy="45661"/>
              <a:chOff x="1754675" y="2661275"/>
              <a:chExt cx="1945675" cy="56700"/>
            </a:xfrm>
          </p:grpSpPr>
          <p:cxnSp>
            <p:nvCxnSpPr>
              <p:cNvPr id="1798" name="Google Shape;1798;p7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799" name="Google Shape;1799;p7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70"/>
            <p:cNvGrpSpPr/>
            <p:nvPr/>
          </p:nvGrpSpPr>
          <p:grpSpPr>
            <a:xfrm>
              <a:off x="518420" y="4195487"/>
              <a:ext cx="1561280" cy="136187"/>
              <a:chOff x="1754675" y="2824000"/>
              <a:chExt cx="4728285" cy="412439"/>
            </a:xfrm>
          </p:grpSpPr>
          <p:sp>
            <p:nvSpPr>
              <p:cNvPr id="1801" name="Google Shape;1801;p7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1802" name="Google Shape;1802;p7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70"/>
            <p:cNvGrpSpPr/>
            <p:nvPr/>
          </p:nvGrpSpPr>
          <p:grpSpPr>
            <a:xfrm>
              <a:off x="226304" y="3764887"/>
              <a:ext cx="3070084" cy="102364"/>
              <a:chOff x="1779150" y="2604263"/>
              <a:chExt cx="3811875" cy="127113"/>
            </a:xfrm>
          </p:grpSpPr>
          <p:sp>
            <p:nvSpPr>
              <p:cNvPr id="1804" name="Google Shape;1804;p7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1805" name="Google Shape;1805;p7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70"/>
            <p:cNvGrpSpPr/>
            <p:nvPr/>
          </p:nvGrpSpPr>
          <p:grpSpPr>
            <a:xfrm>
              <a:off x="-12" y="3628590"/>
              <a:ext cx="3010303" cy="45661"/>
              <a:chOff x="1766900" y="2869225"/>
              <a:chExt cx="3737650" cy="56700"/>
            </a:xfrm>
          </p:grpSpPr>
          <p:cxnSp>
            <p:nvCxnSpPr>
              <p:cNvPr id="1807" name="Google Shape;1807;p7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08" name="Google Shape;1808;p7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9" name="Google Shape;1809;p70"/>
          <p:cNvGrpSpPr/>
          <p:nvPr/>
        </p:nvGrpSpPr>
        <p:grpSpPr>
          <a:xfrm flipH="1">
            <a:off x="-2474399" y="1300215"/>
            <a:ext cx="4555892" cy="541915"/>
            <a:chOff x="5950034" y="3380465"/>
            <a:chExt cx="4555892" cy="541915"/>
          </a:xfrm>
        </p:grpSpPr>
        <p:grpSp>
          <p:nvGrpSpPr>
            <p:cNvPr id="1810" name="Google Shape;1810;p70"/>
            <p:cNvGrpSpPr/>
            <p:nvPr/>
          </p:nvGrpSpPr>
          <p:grpSpPr>
            <a:xfrm rot="10800000">
              <a:off x="5950034" y="3380473"/>
              <a:ext cx="2877996" cy="223763"/>
              <a:chOff x="1748550" y="2064750"/>
              <a:chExt cx="3573375" cy="277863"/>
            </a:xfrm>
          </p:grpSpPr>
          <p:sp>
            <p:nvSpPr>
              <p:cNvPr id="1811" name="Google Shape;1811;p7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1812" name="Google Shape;1812;p7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70"/>
            <p:cNvGrpSpPr/>
            <p:nvPr/>
          </p:nvGrpSpPr>
          <p:grpSpPr>
            <a:xfrm rot="10800000">
              <a:off x="6396949" y="3536010"/>
              <a:ext cx="2430997" cy="185534"/>
              <a:chOff x="1748547" y="1392116"/>
              <a:chExt cx="5911958" cy="451312"/>
            </a:xfrm>
          </p:grpSpPr>
          <p:sp>
            <p:nvSpPr>
              <p:cNvPr id="1814" name="Google Shape;1814;p7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1815" name="Google Shape;1815;p7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70"/>
            <p:cNvGrpSpPr/>
            <p:nvPr/>
          </p:nvGrpSpPr>
          <p:grpSpPr>
            <a:xfrm rot="10800000">
              <a:off x="6906834" y="3876719"/>
              <a:ext cx="3140396" cy="45661"/>
              <a:chOff x="234768" y="1449263"/>
              <a:chExt cx="3899175" cy="56700"/>
            </a:xfrm>
          </p:grpSpPr>
          <p:cxnSp>
            <p:nvCxnSpPr>
              <p:cNvPr id="1817" name="Google Shape;1817;p70"/>
              <p:cNvCxnSpPr/>
              <p:nvPr/>
            </p:nvCxnSpPr>
            <p:spPr>
              <a:xfrm>
                <a:off x="234768" y="1477625"/>
                <a:ext cx="3846900" cy="0"/>
              </a:xfrm>
              <a:prstGeom prst="straightConnector1">
                <a:avLst/>
              </a:prstGeom>
              <a:noFill/>
              <a:ln w="9525" cap="flat" cmpd="sng">
                <a:solidFill>
                  <a:schemeClr val="dk1"/>
                </a:solidFill>
                <a:prstDash val="solid"/>
                <a:round/>
                <a:headEnd type="none" w="med" len="med"/>
                <a:tailEnd type="none" w="med" len="med"/>
              </a:ln>
            </p:spPr>
          </p:cxnSp>
          <p:sp>
            <p:nvSpPr>
              <p:cNvPr id="1818" name="Google Shape;1818;p70"/>
              <p:cNvSpPr/>
              <p:nvPr/>
            </p:nvSpPr>
            <p:spPr>
              <a:xfrm>
                <a:off x="4077243" y="1449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70"/>
            <p:cNvGrpSpPr/>
            <p:nvPr/>
          </p:nvGrpSpPr>
          <p:grpSpPr>
            <a:xfrm flipH="1">
              <a:off x="7495622" y="3380465"/>
              <a:ext cx="3010303" cy="45661"/>
              <a:chOff x="1766900" y="2869225"/>
              <a:chExt cx="3737650" cy="56700"/>
            </a:xfrm>
          </p:grpSpPr>
          <p:cxnSp>
            <p:nvCxnSpPr>
              <p:cNvPr id="1820" name="Google Shape;1820;p7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21" name="Google Shape;1821;p7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758;p36">
            <a:extLst>
              <a:ext uri="{FF2B5EF4-FFF2-40B4-BE49-F238E27FC236}">
                <a16:creationId xmlns:a16="http://schemas.microsoft.com/office/drawing/2014/main" id="{03BF68D7-639B-52FE-6FC9-B462241CB690}"/>
              </a:ext>
            </a:extLst>
          </p:cNvPr>
          <p:cNvSpPr txBox="1">
            <a:spLocks/>
          </p:cNvSpPr>
          <p:nvPr/>
        </p:nvSpPr>
        <p:spPr>
          <a:xfrm>
            <a:off x="1394200" y="2535595"/>
            <a:ext cx="6355500" cy="38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300"/>
              <a:buFont typeface="Barlow"/>
              <a:buNone/>
              <a:defRPr sz="15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pPr marL="0" indent="0"/>
            <a:r>
              <a:rPr lang="pt-PT"/>
              <a:t>João Soares up202105364</a:t>
            </a:r>
          </a:p>
          <a:p>
            <a:pPr marL="0" indent="0"/>
            <a:r>
              <a:rPr lang="pt-PT"/>
              <a:t>João Vieira up202107689</a:t>
            </a:r>
          </a:p>
          <a:p>
            <a:pPr marL="0" indent="0"/>
            <a:r>
              <a:rPr lang="pt-PT"/>
              <a:t>Martim Lousado up202104630</a:t>
            </a:r>
          </a:p>
        </p:txBody>
      </p:sp>
      <p:pic>
        <p:nvPicPr>
          <p:cNvPr id="4" name="Imagem 3" descr="Uma imagem com captura de ecrã, preto, Tipo de letra, Gráficos&#10;&#10;Os conteúdos gerados por IA poderão estar incorretos.">
            <a:extLst>
              <a:ext uri="{FF2B5EF4-FFF2-40B4-BE49-F238E27FC236}">
                <a16:creationId xmlns:a16="http://schemas.microsoft.com/office/drawing/2014/main" id="{59B76E02-4B79-4FDC-7C0D-ADD82299F3E6}"/>
              </a:ext>
            </a:extLst>
          </p:cNvPr>
          <p:cNvPicPr>
            <a:picLocks noChangeAspect="1"/>
          </p:cNvPicPr>
          <p:nvPr/>
        </p:nvPicPr>
        <p:blipFill>
          <a:blip r:embed="rId3"/>
          <a:stretch>
            <a:fillRect/>
          </a:stretch>
        </p:blipFill>
        <p:spPr>
          <a:xfrm>
            <a:off x="442900" y="3301370"/>
            <a:ext cx="3810000" cy="1524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C59CF6C0-6249-B30A-3545-F36B5075EEBE}"/>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DE9C1DB0-76D3-5225-53A2-D2BE82A1976E}"/>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Results</a:t>
            </a:r>
          </a:p>
        </p:txBody>
      </p:sp>
      <p:sp>
        <p:nvSpPr>
          <p:cNvPr id="915" name="Google Shape;915;p40">
            <a:extLst>
              <a:ext uri="{FF2B5EF4-FFF2-40B4-BE49-F238E27FC236}">
                <a16:creationId xmlns:a16="http://schemas.microsoft.com/office/drawing/2014/main" id="{988AB8A9-8802-0C79-FDEF-B56CF6A4543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916" name="Google Shape;916;p40">
            <a:extLst>
              <a:ext uri="{FF2B5EF4-FFF2-40B4-BE49-F238E27FC236}">
                <a16:creationId xmlns:a16="http://schemas.microsoft.com/office/drawing/2014/main" id="{2044730C-8FFE-5840-9A23-3C433C5D689A}"/>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589F3C3-DADA-3FE9-9FD7-2B41CF5AE906}"/>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18ACE39A-DFD9-236D-FBDA-FBAD64FD169F}"/>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54619A49-662C-B4DA-1A7B-5EE35687F172}"/>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BD08F79D-972A-1518-B05B-AF6152F2600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4DE9A444-98AA-0546-5CE4-49041B5ECA54}"/>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A7FD8E54-EC3C-A08A-65E6-4CA251319B8E}"/>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828CDC68-3C1F-853C-31E3-8152C5705561}"/>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C3104EE2-4620-5EE2-FE31-B5FC920E596D}"/>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CEBF905D-4AE6-8B57-7D16-A871F18A935D}"/>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F06C9553-038A-D42D-7859-8BCF2CE8090D}"/>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3AC932B1-C745-6924-9E34-B374388DFF73}"/>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5AEE43DB-76E9-E8DB-4B5E-12A3E3CF26CB}"/>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47325D63-FCE0-A815-A928-EA616EF416F2}"/>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E3593A9F-3D01-55BA-48C0-1A42CDE26E10}"/>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586C09DA-9E5A-7AA8-2E0B-280D61663F01}"/>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06C2BF50-7434-FB69-5E99-42E4BE156C14}"/>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B50521FC-B601-033D-8761-0E1F0BBACD93}"/>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FC93EE0C-038E-B3E3-F24B-6B1284803B54}"/>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46667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A7260F7-640E-0673-25E9-686128E18EE0}"/>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F5FC67A2-8251-E5AE-A1CA-A7C53D6FB58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Results regarding number of cards</a:t>
            </a:r>
          </a:p>
        </p:txBody>
      </p:sp>
      <p:pic>
        <p:nvPicPr>
          <p:cNvPr id="2" name="Picture 1">
            <a:extLst>
              <a:ext uri="{FF2B5EF4-FFF2-40B4-BE49-F238E27FC236}">
                <a16:creationId xmlns:a16="http://schemas.microsoft.com/office/drawing/2014/main" id="{C0AA2F64-2897-5150-06C9-7BE3C8667E86}"/>
              </a:ext>
            </a:extLst>
          </p:cNvPr>
          <p:cNvPicPr>
            <a:picLocks noChangeAspect="1"/>
          </p:cNvPicPr>
          <p:nvPr/>
        </p:nvPicPr>
        <p:blipFill>
          <a:blip r:embed="rId3"/>
          <a:stretch>
            <a:fillRect/>
          </a:stretch>
        </p:blipFill>
        <p:spPr>
          <a:xfrm>
            <a:off x="0" y="1144725"/>
            <a:ext cx="12959269" cy="2430393"/>
          </a:xfrm>
          <a:prstGeom prst="rect">
            <a:avLst/>
          </a:prstGeom>
        </p:spPr>
      </p:pic>
      <p:graphicFrame>
        <p:nvGraphicFramePr>
          <p:cNvPr id="4" name="Table 3">
            <a:extLst>
              <a:ext uri="{FF2B5EF4-FFF2-40B4-BE49-F238E27FC236}">
                <a16:creationId xmlns:a16="http://schemas.microsoft.com/office/drawing/2014/main" id="{F3441E98-F9ED-1D2B-5895-59141C777421}"/>
              </a:ext>
            </a:extLst>
          </p:cNvPr>
          <p:cNvGraphicFramePr>
            <a:graphicFrameLocks noGrp="1"/>
          </p:cNvGraphicFramePr>
          <p:nvPr>
            <p:extLst>
              <p:ext uri="{D42A27DB-BD31-4B8C-83A1-F6EECF244321}">
                <p14:modId xmlns:p14="http://schemas.microsoft.com/office/powerpoint/2010/main" val="2600264586"/>
              </p:ext>
            </p:extLst>
          </p:nvPr>
        </p:nvGraphicFramePr>
        <p:xfrm>
          <a:off x="5312228" y="3702119"/>
          <a:ext cx="2793999" cy="457200"/>
        </p:xfrm>
        <a:graphic>
          <a:graphicData uri="http://schemas.openxmlformats.org/drawingml/2006/table">
            <a:tbl>
              <a:tblPr>
                <a:tableStyleId>{B9EAE774-C35E-40D1-A8E4-C2869D6153AE}</a:tableStyleId>
              </a:tblPr>
              <a:tblGrid>
                <a:gridCol w="1429238">
                  <a:extLst>
                    <a:ext uri="{9D8B030D-6E8A-4147-A177-3AD203B41FA5}">
                      <a16:colId xmlns:a16="http://schemas.microsoft.com/office/drawing/2014/main" val="2460522234"/>
                    </a:ext>
                  </a:extLst>
                </a:gridCol>
                <a:gridCol w="1364761">
                  <a:extLst>
                    <a:ext uri="{9D8B030D-6E8A-4147-A177-3AD203B41FA5}">
                      <a16:colId xmlns:a16="http://schemas.microsoft.com/office/drawing/2014/main" val="1172062027"/>
                    </a:ext>
                  </a:extLst>
                </a:gridCol>
              </a:tblGrid>
              <a:tr h="135792">
                <a:tc>
                  <a:txBody>
                    <a:bodyPr/>
                    <a:lstStyle/>
                    <a:p>
                      <a:pPr algn="l" fontAlgn="b"/>
                      <a:r>
                        <a:rPr lang="en-GB" sz="1000" u="none" strike="noStrike" dirty="0">
                          <a:effectLst/>
                        </a:rPr>
                        <a:t>12 cards</a:t>
                      </a:r>
                      <a:endParaRPr lang="en-GB" sz="1000" b="0" i="0" u="none" strike="noStrike" dirty="0">
                        <a:solidFill>
                          <a:srgbClr val="000000"/>
                        </a:solidFill>
                        <a:effectLst/>
                        <a:latin typeface="Arial" panose="020B0604020202020204" pitchFamily="34" charset="0"/>
                      </a:endParaRPr>
                    </a:p>
                  </a:txBody>
                  <a:tcPr marL="0" marR="0" marT="0" marB="0" anchor="b"/>
                </a:tc>
                <a:tc>
                  <a:txBody>
                    <a:bodyPr/>
                    <a:lstStyle/>
                    <a:p>
                      <a:pPr algn="l" fontAlgn="b"/>
                      <a:r>
                        <a:rPr lang="en-GB" sz="1000" u="none" strike="noStrike">
                          <a:effectLst/>
                        </a:rPr>
                        <a:t>game2.txt</a:t>
                      </a:r>
                      <a:endParaRPr lang="en-GB" sz="10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098354767"/>
                  </a:ext>
                </a:extLst>
              </a:tr>
              <a:tr h="135792">
                <a:tc>
                  <a:txBody>
                    <a:bodyPr/>
                    <a:lstStyle/>
                    <a:p>
                      <a:pPr algn="l" fontAlgn="b"/>
                      <a:r>
                        <a:rPr lang="en-GB" sz="1000" u="none" strike="noStrike">
                          <a:effectLst/>
                        </a:rPr>
                        <a:t>28 cards</a:t>
                      </a:r>
                      <a:endParaRPr lang="en-GB" sz="10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1000" u="none" strike="noStrike">
                          <a:effectLst/>
                        </a:rPr>
                        <a:t>game3.txt</a:t>
                      </a:r>
                      <a:endParaRPr lang="en-GB" sz="10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649680446"/>
                  </a:ext>
                </a:extLst>
              </a:tr>
              <a:tr h="135792">
                <a:tc>
                  <a:txBody>
                    <a:bodyPr/>
                    <a:lstStyle/>
                    <a:p>
                      <a:pPr algn="l" fontAlgn="b"/>
                      <a:r>
                        <a:rPr lang="en-GB" sz="1000" u="none" strike="noStrike">
                          <a:effectLst/>
                        </a:rPr>
                        <a:t>52 cards</a:t>
                      </a:r>
                      <a:endParaRPr lang="en-GB" sz="10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GB" sz="1000" u="none" strike="noStrike" dirty="0">
                          <a:effectLst/>
                        </a:rPr>
                        <a:t>game4.txt</a:t>
                      </a:r>
                      <a:endParaRPr lang="en-GB" sz="10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792698837"/>
                  </a:ext>
                </a:extLst>
              </a:tr>
            </a:tbl>
          </a:graphicData>
        </a:graphic>
      </p:graphicFrame>
    </p:spTree>
    <p:extLst>
      <p:ext uri="{BB962C8B-B14F-4D97-AF65-F5344CB8AC3E}">
        <p14:creationId xmlns:p14="http://schemas.microsoft.com/office/powerpoint/2010/main" val="1600706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C4460F2-DBC2-F6E5-9E65-381D915ECF5E}"/>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47B768E2-C249-07EC-CA24-A06B6595A13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Results regarding difficulty setting</a:t>
            </a:r>
          </a:p>
        </p:txBody>
      </p:sp>
      <p:pic>
        <p:nvPicPr>
          <p:cNvPr id="2" name="Picture 1">
            <a:extLst>
              <a:ext uri="{FF2B5EF4-FFF2-40B4-BE49-F238E27FC236}">
                <a16:creationId xmlns:a16="http://schemas.microsoft.com/office/drawing/2014/main" id="{C46858B8-2FEA-E907-3834-F5B2C3EDF295}"/>
              </a:ext>
            </a:extLst>
          </p:cNvPr>
          <p:cNvPicPr>
            <a:picLocks noChangeAspect="1"/>
          </p:cNvPicPr>
          <p:nvPr/>
        </p:nvPicPr>
        <p:blipFill>
          <a:blip r:embed="rId3"/>
          <a:stretch>
            <a:fillRect/>
          </a:stretch>
        </p:blipFill>
        <p:spPr>
          <a:xfrm>
            <a:off x="0" y="1632857"/>
            <a:ext cx="12190172" cy="2033263"/>
          </a:xfrm>
          <a:prstGeom prst="rect">
            <a:avLst/>
          </a:prstGeom>
        </p:spPr>
      </p:pic>
    </p:spTree>
    <p:extLst>
      <p:ext uri="{BB962C8B-B14F-4D97-AF65-F5344CB8AC3E}">
        <p14:creationId xmlns:p14="http://schemas.microsoft.com/office/powerpoint/2010/main" val="768589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D391576-EC08-D7FA-C7A3-55C47EB99BF4}"/>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583C710E-2755-DA4F-B63F-1A68C20A0AC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Results for Meta Heurist 2</a:t>
            </a:r>
          </a:p>
        </p:txBody>
      </p:sp>
      <p:pic>
        <p:nvPicPr>
          <p:cNvPr id="4" name="Imagem 3">
            <a:extLst>
              <a:ext uri="{FF2B5EF4-FFF2-40B4-BE49-F238E27FC236}">
                <a16:creationId xmlns:a16="http://schemas.microsoft.com/office/drawing/2014/main" id="{6E537670-6AA4-4624-3793-8932C823CF70}"/>
              </a:ext>
            </a:extLst>
          </p:cNvPr>
          <p:cNvPicPr>
            <a:picLocks noChangeAspect="1"/>
          </p:cNvPicPr>
          <p:nvPr/>
        </p:nvPicPr>
        <p:blipFill>
          <a:blip r:embed="rId3"/>
          <a:stretch>
            <a:fillRect/>
          </a:stretch>
        </p:blipFill>
        <p:spPr>
          <a:xfrm>
            <a:off x="0" y="2085807"/>
            <a:ext cx="9144000" cy="680056"/>
          </a:xfrm>
          <a:prstGeom prst="rect">
            <a:avLst/>
          </a:prstGeom>
        </p:spPr>
      </p:pic>
    </p:spTree>
    <p:extLst>
      <p:ext uri="{BB962C8B-B14F-4D97-AF65-F5344CB8AC3E}">
        <p14:creationId xmlns:p14="http://schemas.microsoft.com/office/powerpoint/2010/main" val="406007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B467-5E4F-10B6-649F-EDC27F11879F}"/>
              </a:ext>
            </a:extLst>
          </p:cNvPr>
          <p:cNvSpPr>
            <a:spLocks noGrp="1"/>
          </p:cNvSpPr>
          <p:nvPr>
            <p:ph type="title"/>
          </p:nvPr>
        </p:nvSpPr>
        <p:spPr/>
        <p:txBody>
          <a:bodyPr/>
          <a:lstStyle/>
          <a:p>
            <a:r>
              <a:rPr lang="en" dirty="0"/>
              <a:t>Results for removing E2E moves</a:t>
            </a:r>
            <a:endParaRPr lang="en-GB" dirty="0"/>
          </a:p>
        </p:txBody>
      </p:sp>
      <p:sp>
        <p:nvSpPr>
          <p:cNvPr id="3" name="Subtitle 2">
            <a:extLst>
              <a:ext uri="{FF2B5EF4-FFF2-40B4-BE49-F238E27FC236}">
                <a16:creationId xmlns:a16="http://schemas.microsoft.com/office/drawing/2014/main" id="{96D87D07-6335-E1FB-714C-66056103226F}"/>
              </a:ext>
            </a:extLst>
          </p:cNvPr>
          <p:cNvSpPr>
            <a:spLocks noGrp="1"/>
          </p:cNvSpPr>
          <p:nvPr>
            <p:ph type="subTitle" idx="1"/>
          </p:nvPr>
        </p:nvSpPr>
        <p:spPr/>
        <p:txBody>
          <a:bodyPr/>
          <a:lstStyle/>
          <a:p>
            <a:endParaRPr lang="en-GB"/>
          </a:p>
        </p:txBody>
      </p:sp>
      <p:sp>
        <p:nvSpPr>
          <p:cNvPr id="4" name="Subtitle 3">
            <a:extLst>
              <a:ext uri="{FF2B5EF4-FFF2-40B4-BE49-F238E27FC236}">
                <a16:creationId xmlns:a16="http://schemas.microsoft.com/office/drawing/2014/main" id="{0863CA05-E610-0E2D-B2EA-094E2957BAFB}"/>
              </a:ext>
            </a:extLst>
          </p:cNvPr>
          <p:cNvSpPr>
            <a:spLocks noGrp="1"/>
          </p:cNvSpPr>
          <p:nvPr>
            <p:ph type="subTitle" idx="2"/>
          </p:nvPr>
        </p:nvSpPr>
        <p:spPr/>
        <p:txBody>
          <a:bodyPr/>
          <a:lstStyle/>
          <a:p>
            <a:endParaRPr lang="en-GB"/>
          </a:p>
        </p:txBody>
      </p:sp>
      <p:pic>
        <p:nvPicPr>
          <p:cNvPr id="5" name="Picture 4">
            <a:extLst>
              <a:ext uri="{FF2B5EF4-FFF2-40B4-BE49-F238E27FC236}">
                <a16:creationId xmlns:a16="http://schemas.microsoft.com/office/drawing/2014/main" id="{DB8B2447-0404-1C35-E3ED-1BC702618687}"/>
              </a:ext>
            </a:extLst>
          </p:cNvPr>
          <p:cNvPicPr>
            <a:picLocks noChangeAspect="1"/>
          </p:cNvPicPr>
          <p:nvPr/>
        </p:nvPicPr>
        <p:blipFill>
          <a:blip r:embed="rId2"/>
          <a:stretch>
            <a:fillRect/>
          </a:stretch>
        </p:blipFill>
        <p:spPr>
          <a:xfrm>
            <a:off x="184690" y="1923909"/>
            <a:ext cx="15029910" cy="1295681"/>
          </a:xfrm>
          <a:prstGeom prst="rect">
            <a:avLst/>
          </a:prstGeom>
        </p:spPr>
      </p:pic>
    </p:spTree>
    <p:extLst>
      <p:ext uri="{BB962C8B-B14F-4D97-AF65-F5344CB8AC3E}">
        <p14:creationId xmlns:p14="http://schemas.microsoft.com/office/powerpoint/2010/main" val="315213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The</a:t>
            </a:r>
            <a:r>
              <a:rPr lang="pt-PT"/>
              <a:t> Game</a:t>
            </a:r>
            <a:endParaRPr/>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E1C75140-4D43-666D-B284-2B3B6E6E7B8B}"/>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26DE1F2D-478C-E8CD-F1FF-7AEE52DE234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12" name="Google Shape;941;p41">
            <a:extLst>
              <a:ext uri="{FF2B5EF4-FFF2-40B4-BE49-F238E27FC236}">
                <a16:creationId xmlns:a16="http://schemas.microsoft.com/office/drawing/2014/main" id="{B602CC84-3A29-DBA1-489B-C8456A81A185}"/>
              </a:ext>
            </a:extLst>
          </p:cNvPr>
          <p:cNvSpPr txBox="1">
            <a:spLocks/>
          </p:cNvSpPr>
          <p:nvPr/>
        </p:nvSpPr>
        <p:spPr>
          <a:xfrm>
            <a:off x="720000" y="1094557"/>
            <a:ext cx="7704000" cy="31729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en-GB"/>
              <a:t>Artificial Intelligence: A Modern Approach </a:t>
            </a:r>
            <a:r>
              <a:rPr lang="en-US"/>
              <a:t>code repository. (2019, July 20). GitHub. </a:t>
            </a:r>
            <a:r>
              <a:rPr lang="en-US">
                <a:hlinkClick r:id="rId3"/>
              </a:rPr>
              <a:t>https://github.com/aimacode</a:t>
            </a:r>
            <a:endParaRPr lang="en-GB"/>
          </a:p>
          <a:p>
            <a:endParaRPr lang="en-GB"/>
          </a:p>
          <a:p>
            <a:r>
              <a:rPr lang="en-GB"/>
              <a:t>Artificial Intelligence: A Modern Approach, 4th US ed. (n.d.). </a:t>
            </a:r>
            <a:r>
              <a:rPr lang="en-GB" err="1"/>
              <a:t>Aima.cs.berkeley.edu</a:t>
            </a:r>
            <a:r>
              <a:rPr lang="en-GB"/>
              <a:t>. </a:t>
            </a:r>
            <a:r>
              <a:rPr lang="en-GB">
                <a:hlinkClick r:id="rId4"/>
              </a:rPr>
              <a:t>https://aima.cs.berkeley.edu</a:t>
            </a:r>
            <a:endParaRPr lang="en-GB"/>
          </a:p>
          <a:p>
            <a:endParaRPr lang="en-GB"/>
          </a:p>
          <a:p>
            <a:r>
              <a:rPr lang="en-GB"/>
              <a:t>Easy and difficult games | FreeCell Solutions. (2025). </a:t>
            </a:r>
            <a:r>
              <a:rPr lang="en-GB" err="1"/>
              <a:t>Freecellgamesolutions.com</a:t>
            </a:r>
            <a:r>
              <a:rPr lang="en-GB"/>
              <a:t>. </a:t>
            </a:r>
            <a:r>
              <a:rPr lang="en-GB">
                <a:hlinkClick r:id="rId5"/>
              </a:rPr>
              <a:t>https://freecellgamesolutions.com/stats.html</a:t>
            </a:r>
            <a:endParaRPr lang="en-GB"/>
          </a:p>
          <a:p>
            <a:endParaRPr lang="en-GB"/>
          </a:p>
          <a:p>
            <a:r>
              <a:rPr lang="en-GB"/>
              <a:t>View of Optimal Solitaire Game Solutions Using A* Search and Deadlock Analysis. (2025). </a:t>
            </a:r>
            <a:r>
              <a:rPr lang="en-GB" err="1"/>
              <a:t>Aaai.org</a:t>
            </a:r>
            <a:r>
              <a:rPr lang="en-GB"/>
              <a:t>. </a:t>
            </a:r>
            <a:r>
              <a:rPr lang="en-GB">
                <a:hlinkClick r:id="rId6"/>
              </a:rPr>
              <a:t>https://ojs.aaai.org/index.php/SOCS/article/view/18405/18196</a:t>
            </a:r>
            <a:endParaRPr lang="en-GB"/>
          </a:p>
          <a:p>
            <a:endParaRPr lang="en-GB"/>
          </a:p>
          <a:p>
            <a:r>
              <a:rPr lang="en-GB"/>
              <a:t>Wikipedia Contributors. (2024, November 28). FreeCell. Wikipedia; Wikimedia Foundation. </a:t>
            </a:r>
            <a:r>
              <a:rPr lang="en-GB">
                <a:hlinkClick r:id="rId7"/>
              </a:rPr>
              <a:t>https://en.wikipedia.org/wiki/FreeCell</a:t>
            </a:r>
            <a:endParaRPr lang="en-GB"/>
          </a:p>
          <a:p>
            <a:endParaRPr lang="en-GB"/>
          </a:p>
          <a:p>
            <a:r>
              <a:rPr lang="en-GB"/>
              <a:t>Yan, X., </a:t>
            </a:r>
            <a:r>
              <a:rPr lang="en-GB" err="1"/>
              <a:t>Diaconis</a:t>
            </a:r>
            <a:r>
              <a:rPr lang="en-GB"/>
              <a:t>, P., </a:t>
            </a:r>
            <a:r>
              <a:rPr lang="en-GB" err="1"/>
              <a:t>Rusmevichientong</a:t>
            </a:r>
            <a:r>
              <a:rPr lang="en-GB"/>
              <a:t>, P., &amp; Roy, B. (n.d.). Solitaire: Man Versus Machine. </a:t>
            </a:r>
            <a:r>
              <a:rPr lang="en-GB">
                <a:hlinkClick r:id="rId8"/>
              </a:rPr>
              <a:t>https://web.stanford.edu/~bvr/pubs/solitaire.pdf</a:t>
            </a:r>
            <a:endParaRPr lang="en-GB"/>
          </a:p>
          <a:p>
            <a:pPr>
              <a:buFont typeface="Arial" panose="020B0604020202020204" pitchFamily="34" charset="0"/>
              <a:buChar char="•"/>
            </a:pPr>
            <a:endParaRPr lang="en-GB"/>
          </a:p>
          <a:p>
            <a:br>
              <a:rPr lang="en-GB"/>
            </a:br>
            <a:endParaRPr lang="en-GB"/>
          </a:p>
        </p:txBody>
      </p:sp>
    </p:spTree>
    <p:extLst>
      <p:ext uri="{BB962C8B-B14F-4D97-AF65-F5344CB8AC3E}">
        <p14:creationId xmlns:p14="http://schemas.microsoft.com/office/powerpoint/2010/main" val="21203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720000" y="3185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FreeCell Card Solitaire</a:t>
            </a:r>
            <a:endParaRPr/>
          </a:p>
        </p:txBody>
      </p:sp>
      <p:sp>
        <p:nvSpPr>
          <p:cNvPr id="941" name="Google Shape;941;p41"/>
          <p:cNvSpPr txBox="1">
            <a:spLocks noGrp="1"/>
          </p:cNvSpPr>
          <p:nvPr>
            <p:ph type="subTitle" idx="2"/>
          </p:nvPr>
        </p:nvSpPr>
        <p:spPr>
          <a:xfrm>
            <a:off x="391949" y="668750"/>
            <a:ext cx="3656782" cy="21036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pPr>
            <a:r>
              <a:rPr lang="en-US" sz="1800" b="1"/>
              <a:t>Rules</a:t>
            </a:r>
          </a:p>
          <a:p>
            <a:pPr marL="171450" lvl="0" indent="-171450" algn="l" rtl="0">
              <a:lnSpc>
                <a:spcPct val="150000"/>
              </a:lnSpc>
              <a:spcBef>
                <a:spcPts val="0"/>
              </a:spcBef>
              <a:spcAft>
                <a:spcPts val="0"/>
              </a:spcAft>
              <a:buFont typeface="Arial" panose="020B0604020202020204" pitchFamily="34" charset="0"/>
              <a:buChar char="•"/>
            </a:pPr>
            <a:r>
              <a:rPr lang="en-US" sz="1600" b="1"/>
              <a:t>8 face up </a:t>
            </a:r>
            <a:r>
              <a:rPr lang="en-US" sz="1600"/>
              <a:t>cascades</a:t>
            </a:r>
          </a:p>
          <a:p>
            <a:pPr marL="171450" lvl="0" indent="-171450" algn="l" rtl="0">
              <a:lnSpc>
                <a:spcPct val="150000"/>
              </a:lnSpc>
              <a:spcBef>
                <a:spcPts val="0"/>
              </a:spcBef>
              <a:spcAft>
                <a:spcPts val="0"/>
              </a:spcAft>
              <a:buFont typeface="Arial" panose="020B0604020202020204" pitchFamily="34" charset="0"/>
              <a:buChar char="•"/>
            </a:pPr>
            <a:r>
              <a:rPr lang="en-US" sz="1600" b="1"/>
              <a:t>4 free cells </a:t>
            </a:r>
            <a:r>
              <a:rPr lang="en-US" sz="1600"/>
              <a:t>for 1 card</a:t>
            </a:r>
          </a:p>
          <a:p>
            <a:pPr marL="171450" indent="-171450">
              <a:lnSpc>
                <a:spcPct val="150000"/>
              </a:lnSpc>
              <a:buFont typeface="Arial" panose="020B0604020202020204" pitchFamily="34" charset="0"/>
              <a:buChar char="•"/>
            </a:pPr>
            <a:r>
              <a:rPr lang="en-US" sz="1600"/>
              <a:t>Cards can be moved to other cascades if they are 1 rank lower and of an alternate color</a:t>
            </a:r>
          </a:p>
          <a:p>
            <a:pPr marL="171450" indent="-171450">
              <a:lnSpc>
                <a:spcPct val="150000"/>
              </a:lnSpc>
              <a:buFont typeface="Arial" panose="020B0604020202020204" pitchFamily="34" charset="0"/>
              <a:buChar char="•"/>
            </a:pPr>
            <a:r>
              <a:rPr lang="en-US" sz="1600"/>
              <a:t>The objective is </a:t>
            </a:r>
            <a:r>
              <a:rPr lang="en-US" sz="1600" b="1"/>
              <a:t>to fully fill the foundations</a:t>
            </a:r>
            <a:r>
              <a:rPr lang="en-US" sz="1600"/>
              <a:t> </a:t>
            </a:r>
          </a:p>
          <a:p>
            <a:pPr marL="0" lvl="0" indent="0" algn="l" rtl="0">
              <a:lnSpc>
                <a:spcPct val="150000"/>
              </a:lnSpc>
              <a:spcBef>
                <a:spcPts val="0"/>
              </a:spcBef>
              <a:spcAft>
                <a:spcPts val="0"/>
              </a:spcAft>
            </a:pPr>
            <a:endParaRPr lang="en-US" sz="1600"/>
          </a:p>
        </p:txBody>
      </p:sp>
      <p:pic>
        <p:nvPicPr>
          <p:cNvPr id="1026" name="Picture 2" descr="FreeCell em Português - Transferir e jogar gratuitamente no Windows |  Microsoft Store">
            <a:extLst>
              <a:ext uri="{FF2B5EF4-FFF2-40B4-BE49-F238E27FC236}">
                <a16:creationId xmlns:a16="http://schemas.microsoft.com/office/drawing/2014/main" id="{CDA856EB-DC03-B486-BEDD-A7D287CCC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7" y="1022788"/>
            <a:ext cx="3475615" cy="195443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41;p41">
            <a:extLst>
              <a:ext uri="{FF2B5EF4-FFF2-40B4-BE49-F238E27FC236}">
                <a16:creationId xmlns:a16="http://schemas.microsoft.com/office/drawing/2014/main" id="{4E7D9B46-3F92-CC81-BDE2-174229DE5736}"/>
              </a:ext>
            </a:extLst>
          </p:cNvPr>
          <p:cNvSpPr txBox="1">
            <a:spLocks/>
          </p:cNvSpPr>
          <p:nvPr/>
        </p:nvSpPr>
        <p:spPr>
          <a:xfrm>
            <a:off x="4572000" y="3108742"/>
            <a:ext cx="3926732" cy="1528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lnSpc>
                <a:spcPct val="150000"/>
              </a:lnSpc>
              <a:buFont typeface="Arial" panose="020B0604020202020204" pitchFamily="34" charset="0"/>
              <a:buChar char="•"/>
            </a:pPr>
            <a:r>
              <a:rPr lang="en-US"/>
              <a:t>Out of 8.6 billion deals, 102075 were impossible to solve </a:t>
            </a:r>
            <a:r>
              <a:rPr lang="en-US" b="1"/>
              <a:t>(99.999% of possible deals are solvable)</a:t>
            </a:r>
            <a:r>
              <a:rPr lang="en-US"/>
              <a:t>.</a:t>
            </a:r>
          </a:p>
          <a:p>
            <a:pPr marL="171450" indent="-171450">
              <a:lnSpc>
                <a:spcPct val="150000"/>
              </a:lnSpc>
              <a:buFont typeface="Arial" panose="020B0604020202020204" pitchFamily="34" charset="0"/>
              <a:buChar char="•"/>
            </a:pPr>
            <a:r>
              <a:rPr lang="en-US"/>
              <a:t>There are </a:t>
            </a:r>
            <a:r>
              <a:rPr lang="en-US" b="1"/>
              <a:t>1.75×10^64</a:t>
            </a:r>
            <a:r>
              <a:rPr lang="en-US"/>
              <a:t> distinct games.</a:t>
            </a:r>
          </a:p>
          <a:p>
            <a:pPr marL="171450" indent="-171450">
              <a:lnSpc>
                <a:spcPct val="150000"/>
              </a:lnSpc>
              <a:buFont typeface="Arial" panose="020B0604020202020204" pitchFamily="34" charset="0"/>
              <a:buChar char="•"/>
            </a:pPr>
            <a:r>
              <a:rPr lang="en-US"/>
              <a:t>Branching factor can vary between </a:t>
            </a:r>
            <a:r>
              <a:rPr lang="en-US" b="1"/>
              <a:t>8 to 10 </a:t>
            </a:r>
            <a:r>
              <a:rPr lang="en-US"/>
              <a:t>and normal solutions have a depth of </a:t>
            </a:r>
            <a:r>
              <a:rPr lang="en-US" b="1"/>
              <a:t>20 to 50 </a:t>
            </a:r>
            <a:r>
              <a:rPr lang="en-US"/>
              <a:t>moves</a:t>
            </a:r>
          </a:p>
        </p:txBody>
      </p:sp>
    </p:spTree>
    <p:extLst>
      <p:ext uri="{BB962C8B-B14F-4D97-AF65-F5344CB8AC3E}">
        <p14:creationId xmlns:p14="http://schemas.microsoft.com/office/powerpoint/2010/main" val="1835112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CF16303-FA93-AD20-D56E-325DB45554B1}"/>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30C93548-3378-8E23-4462-E45FF66722A9}"/>
              </a:ext>
            </a:extLst>
          </p:cNvPr>
          <p:cNvSpPr txBox="1">
            <a:spLocks noGrp="1"/>
          </p:cNvSpPr>
          <p:nvPr>
            <p:ph type="title"/>
          </p:nvPr>
        </p:nvSpPr>
        <p:spPr>
          <a:xfrm>
            <a:off x="720000" y="420705"/>
            <a:ext cx="7704000" cy="572700"/>
          </a:xfrm>
          <a:prstGeom prst="rect">
            <a:avLst/>
          </a:prstGeom>
        </p:spPr>
        <p:txBody>
          <a:bodyPr spcFirstLastPara="1" wrap="square" lIns="91425" tIns="91425" rIns="91425" bIns="91425" anchor="t" anchorCtr="0">
            <a:noAutofit/>
          </a:bodyPr>
          <a:lstStyle/>
          <a:p>
            <a:r>
              <a:rPr lang="en"/>
              <a:t>Extra Rules / Functionalities</a:t>
            </a:r>
            <a:endParaRPr/>
          </a:p>
        </p:txBody>
      </p:sp>
      <p:sp>
        <p:nvSpPr>
          <p:cNvPr id="2" name="Google Shape;941;p41">
            <a:extLst>
              <a:ext uri="{FF2B5EF4-FFF2-40B4-BE49-F238E27FC236}">
                <a16:creationId xmlns:a16="http://schemas.microsoft.com/office/drawing/2014/main" id="{DFA8C097-1EA0-11BC-97C7-ECF298DBB0C8}"/>
              </a:ext>
            </a:extLst>
          </p:cNvPr>
          <p:cNvSpPr txBox="1">
            <a:spLocks noGrp="1"/>
          </p:cNvSpPr>
          <p:nvPr>
            <p:ph type="subTitle" idx="2"/>
          </p:nvPr>
        </p:nvSpPr>
        <p:spPr>
          <a:xfrm>
            <a:off x="569508" y="1176135"/>
            <a:ext cx="3968445" cy="1236324"/>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pPr>
            <a:r>
              <a:rPr lang="en-US" sz="1800" b="1" err="1"/>
              <a:t>Supermoves</a:t>
            </a:r>
            <a:endParaRPr lang="en-US" sz="1600" b="1"/>
          </a:p>
          <a:p>
            <a:pPr marL="0" indent="0">
              <a:lnSpc>
                <a:spcPct val="150000"/>
              </a:lnSpc>
            </a:pPr>
            <a:r>
              <a:rPr lang="en-US" sz="1400"/>
              <a:t>With enough free spaces, </a:t>
            </a:r>
            <a:r>
              <a:rPr lang="en-US" sz="1400" b="1"/>
              <a:t>multiple cards can be moved with only 1 move.</a:t>
            </a:r>
          </a:p>
          <a:p>
            <a:pPr marL="171450" lvl="0" indent="-171450" algn="l" rtl="0">
              <a:lnSpc>
                <a:spcPct val="150000"/>
              </a:lnSpc>
              <a:spcBef>
                <a:spcPts val="0"/>
              </a:spcBef>
              <a:spcAft>
                <a:spcPts val="0"/>
              </a:spcAft>
              <a:buFont typeface="Arial" panose="020B0604020202020204" pitchFamily="34" charset="0"/>
              <a:buChar char="•"/>
            </a:pPr>
            <a:endParaRPr lang="en-US" sz="1600"/>
          </a:p>
        </p:txBody>
      </p:sp>
      <p:pic>
        <p:nvPicPr>
          <p:cNvPr id="3" name="06.03.2025_12.35.47_REC">
            <a:hlinkClick r:id="" action="ppaction://media"/>
            <a:extLst>
              <a:ext uri="{FF2B5EF4-FFF2-40B4-BE49-F238E27FC236}">
                <a16:creationId xmlns:a16="http://schemas.microsoft.com/office/drawing/2014/main" id="{B6EA0BC0-21F5-34E6-341B-E29DD74D725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79444" y="929984"/>
            <a:ext cx="3456556" cy="1960516"/>
          </a:xfrm>
          <a:prstGeom prst="rect">
            <a:avLst/>
          </a:prstGeom>
        </p:spPr>
      </p:pic>
      <p:sp>
        <p:nvSpPr>
          <p:cNvPr id="5" name="Google Shape;941;p41">
            <a:extLst>
              <a:ext uri="{FF2B5EF4-FFF2-40B4-BE49-F238E27FC236}">
                <a16:creationId xmlns:a16="http://schemas.microsoft.com/office/drawing/2014/main" id="{690A5273-BBE3-367C-CF37-A613E088098E}"/>
              </a:ext>
            </a:extLst>
          </p:cNvPr>
          <p:cNvSpPr txBox="1">
            <a:spLocks/>
          </p:cNvSpPr>
          <p:nvPr/>
        </p:nvSpPr>
        <p:spPr>
          <a:xfrm>
            <a:off x="462064" y="2981191"/>
            <a:ext cx="4309353" cy="1236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nSpc>
                <a:spcPct val="150000"/>
              </a:lnSpc>
            </a:pPr>
            <a:r>
              <a:rPr lang="en-US" sz="1800" b="1"/>
              <a:t>Automatic moves</a:t>
            </a:r>
          </a:p>
          <a:p>
            <a:pPr marL="0" indent="0">
              <a:lnSpc>
                <a:spcPct val="150000"/>
              </a:lnSpc>
            </a:pPr>
            <a:r>
              <a:rPr lang="en-US" sz="1400" b="1"/>
              <a:t>Cards are automatically moved to foundation </a:t>
            </a:r>
            <a:r>
              <a:rPr lang="en-US" sz="1400"/>
              <a:t>when this move would harm the solution </a:t>
            </a:r>
          </a:p>
          <a:p>
            <a:pPr marL="171450" indent="-171450">
              <a:lnSpc>
                <a:spcPct val="150000"/>
              </a:lnSpc>
              <a:buFont typeface="Arial" panose="020B0604020202020204" pitchFamily="34" charset="0"/>
              <a:buChar char="•"/>
            </a:pPr>
            <a:endParaRPr lang="en-US" sz="1600"/>
          </a:p>
        </p:txBody>
      </p:sp>
      <p:pic>
        <p:nvPicPr>
          <p:cNvPr id="4" name="06.03.2025_20.31.07_REC">
            <a:hlinkClick r:id="" action="ppaction://media"/>
            <a:extLst>
              <a:ext uri="{FF2B5EF4-FFF2-40B4-BE49-F238E27FC236}">
                <a16:creationId xmlns:a16="http://schemas.microsoft.com/office/drawing/2014/main" id="{C76C7059-CFAC-C6F2-DED6-8960576039F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25380" y="3163260"/>
            <a:ext cx="3456556" cy="1722877"/>
          </a:xfrm>
          <a:prstGeom prst="rect">
            <a:avLst/>
          </a:prstGeom>
        </p:spPr>
      </p:pic>
    </p:spTree>
    <p:extLst>
      <p:ext uri="{BB962C8B-B14F-4D97-AF65-F5344CB8AC3E}">
        <p14:creationId xmlns:p14="http://schemas.microsoft.com/office/powerpoint/2010/main" val="198603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1C7FC58-EBBE-30F6-92ED-D9D3FC878548}"/>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BF629457-B105-85FF-7851-A6D1AB2C18E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Formulation</a:t>
            </a:r>
            <a:endParaRPr/>
          </a:p>
        </p:txBody>
      </p:sp>
      <p:sp>
        <p:nvSpPr>
          <p:cNvPr id="941" name="Google Shape;941;p41">
            <a:extLst>
              <a:ext uri="{FF2B5EF4-FFF2-40B4-BE49-F238E27FC236}">
                <a16:creationId xmlns:a16="http://schemas.microsoft.com/office/drawing/2014/main" id="{673BA1E1-7FFF-AAA5-3342-D2442A8BB349}"/>
              </a:ext>
            </a:extLst>
          </p:cNvPr>
          <p:cNvSpPr txBox="1">
            <a:spLocks noGrp="1"/>
          </p:cNvSpPr>
          <p:nvPr>
            <p:ph type="subTitle" idx="2"/>
          </p:nvPr>
        </p:nvSpPr>
        <p:spPr>
          <a:xfrm>
            <a:off x="346995" y="1109410"/>
            <a:ext cx="3899708" cy="1277897"/>
          </a:xfrm>
          <a:prstGeom prst="rect">
            <a:avLst/>
          </a:prstGeom>
        </p:spPr>
        <p:txBody>
          <a:bodyPr spcFirstLastPara="1" wrap="square" lIns="91425" tIns="91425" rIns="91425" bIns="91425" anchor="t" anchorCtr="0">
            <a:noAutofit/>
          </a:bodyPr>
          <a:lstStyle/>
          <a:p>
            <a:pPr marL="0" indent="0"/>
            <a:r>
              <a:rPr lang="pt-PT" b="1"/>
              <a:t>STATES:</a:t>
            </a:r>
          </a:p>
          <a:p>
            <a:pPr marL="171450" indent="-171450">
              <a:buFont typeface="Arial" panose="020B0604020202020204" pitchFamily="34" charset="0"/>
              <a:buChar char="•"/>
            </a:pPr>
            <a:r>
              <a:rPr lang="pt-PT"/>
              <a:t>8 </a:t>
            </a:r>
            <a:r>
              <a:rPr lang="pt-PT" err="1"/>
              <a:t>cascades</a:t>
            </a:r>
            <a:r>
              <a:rPr lang="pt-PT"/>
              <a:t> (</a:t>
            </a:r>
            <a:r>
              <a:rPr lang="pt-PT" err="1"/>
              <a:t>columns</a:t>
            </a:r>
            <a:r>
              <a:rPr lang="pt-PT"/>
              <a:t>) </a:t>
            </a:r>
            <a:r>
              <a:rPr lang="pt-PT" err="1"/>
              <a:t>of</a:t>
            </a:r>
            <a:r>
              <a:rPr lang="pt-PT"/>
              <a:t> </a:t>
            </a:r>
            <a:r>
              <a:rPr lang="pt-PT" err="1"/>
              <a:t>cards</a:t>
            </a:r>
            <a:r>
              <a:rPr lang="pt-PT"/>
              <a:t>. </a:t>
            </a:r>
          </a:p>
          <a:p>
            <a:pPr marL="171450" indent="-171450">
              <a:buFont typeface="Arial" panose="020B0604020202020204" pitchFamily="34" charset="0"/>
              <a:buChar char="•"/>
            </a:pPr>
            <a:r>
              <a:rPr lang="pt-PT"/>
              <a:t>4 free </a:t>
            </a:r>
            <a:r>
              <a:rPr lang="pt-PT" err="1"/>
              <a:t>cells</a:t>
            </a:r>
            <a:r>
              <a:rPr lang="pt-PT"/>
              <a:t> </a:t>
            </a:r>
            <a:r>
              <a:rPr lang="pt-PT" err="1"/>
              <a:t>that</a:t>
            </a:r>
            <a:r>
              <a:rPr lang="pt-PT"/>
              <a:t> can </a:t>
            </a:r>
            <a:r>
              <a:rPr lang="pt-PT" err="1"/>
              <a:t>each</a:t>
            </a:r>
            <a:r>
              <a:rPr lang="pt-PT"/>
              <a:t> </a:t>
            </a:r>
            <a:r>
              <a:rPr lang="pt-PT" err="1"/>
              <a:t>hold</a:t>
            </a:r>
            <a:r>
              <a:rPr lang="pt-PT"/>
              <a:t> </a:t>
            </a:r>
            <a:r>
              <a:rPr lang="pt-PT" err="1"/>
              <a:t>one</a:t>
            </a:r>
            <a:r>
              <a:rPr lang="pt-PT"/>
              <a:t> </a:t>
            </a:r>
            <a:r>
              <a:rPr lang="pt-PT" err="1"/>
              <a:t>card</a:t>
            </a:r>
            <a:endParaRPr lang="pt-PT"/>
          </a:p>
          <a:p>
            <a:pPr marL="171450" indent="-171450">
              <a:buFont typeface="Arial" panose="020B0604020202020204" pitchFamily="34" charset="0"/>
              <a:buChar char="•"/>
            </a:pPr>
            <a:r>
              <a:rPr lang="pt-PT"/>
              <a:t>4 </a:t>
            </a:r>
            <a:r>
              <a:rPr lang="pt-PT" err="1"/>
              <a:t>foundation</a:t>
            </a:r>
            <a:r>
              <a:rPr lang="pt-PT"/>
              <a:t> piles (</a:t>
            </a:r>
            <a:r>
              <a:rPr lang="pt-PT" err="1"/>
              <a:t>one</a:t>
            </a:r>
            <a:r>
              <a:rPr lang="pt-PT"/>
              <a:t> per </a:t>
            </a:r>
            <a:r>
              <a:rPr lang="pt-PT" err="1"/>
              <a:t>suit</a:t>
            </a:r>
            <a:r>
              <a:rPr lang="pt-PT"/>
              <a:t>)</a:t>
            </a:r>
          </a:p>
        </p:txBody>
      </p:sp>
      <p:sp>
        <p:nvSpPr>
          <p:cNvPr id="2" name="Google Shape;941;p41">
            <a:extLst>
              <a:ext uri="{FF2B5EF4-FFF2-40B4-BE49-F238E27FC236}">
                <a16:creationId xmlns:a16="http://schemas.microsoft.com/office/drawing/2014/main" id="{FC64479D-B1BC-A5FE-926D-A7C089FCEB2F}"/>
              </a:ext>
            </a:extLst>
          </p:cNvPr>
          <p:cNvSpPr txBox="1">
            <a:spLocks/>
          </p:cNvSpPr>
          <p:nvPr/>
        </p:nvSpPr>
        <p:spPr>
          <a:xfrm>
            <a:off x="346995" y="2376746"/>
            <a:ext cx="3453728" cy="1277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pt-PT" b="1"/>
              <a:t>INITIAL STATE:</a:t>
            </a:r>
          </a:p>
          <a:p>
            <a:pPr marL="171450" indent="-171450">
              <a:buFont typeface="Arial" panose="020B0604020202020204" pitchFamily="34" charset="0"/>
              <a:buChar char="•"/>
            </a:pPr>
            <a:r>
              <a:rPr lang="en-GB"/>
              <a:t>Complete deck of 52 playing cards (Cards distributed across 8 cascades)</a:t>
            </a:r>
          </a:p>
          <a:p>
            <a:pPr marL="171450" indent="-171450">
              <a:buFont typeface="Arial" panose="020B0604020202020204" pitchFamily="34" charset="0"/>
              <a:buChar char="•"/>
            </a:pPr>
            <a:r>
              <a:rPr lang="en-GB"/>
              <a:t>Empty free cells </a:t>
            </a:r>
          </a:p>
          <a:p>
            <a:pPr marL="171450" indent="-171450">
              <a:buFont typeface="Arial" panose="020B0604020202020204" pitchFamily="34" charset="0"/>
              <a:buChar char="•"/>
            </a:pPr>
            <a:r>
              <a:rPr lang="en-GB"/>
              <a:t>Empty foundation piles</a:t>
            </a:r>
            <a:endParaRPr lang="pt-PT"/>
          </a:p>
        </p:txBody>
      </p:sp>
      <p:sp>
        <p:nvSpPr>
          <p:cNvPr id="3" name="Google Shape;941;p41">
            <a:extLst>
              <a:ext uri="{FF2B5EF4-FFF2-40B4-BE49-F238E27FC236}">
                <a16:creationId xmlns:a16="http://schemas.microsoft.com/office/drawing/2014/main" id="{1FAAA71B-DF9E-B719-E450-E528DFB85650}"/>
              </a:ext>
            </a:extLst>
          </p:cNvPr>
          <p:cNvSpPr txBox="1">
            <a:spLocks/>
          </p:cNvSpPr>
          <p:nvPr/>
        </p:nvSpPr>
        <p:spPr>
          <a:xfrm>
            <a:off x="5215637" y="1293853"/>
            <a:ext cx="3790365" cy="1277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pt-PT" b="1"/>
              <a:t>OPERATORS:</a:t>
            </a:r>
          </a:p>
          <a:p>
            <a:pPr marL="171450" indent="-171450">
              <a:buFont typeface="Arial" panose="020B0604020202020204" pitchFamily="34" charset="0"/>
              <a:buChar char="•"/>
            </a:pPr>
            <a:r>
              <a:rPr lang="en-GB"/>
              <a:t>Cascade to foundation  (8)</a:t>
            </a:r>
          </a:p>
          <a:p>
            <a:pPr marL="171450" indent="-171450">
              <a:buFont typeface="Arial" panose="020B0604020202020204" pitchFamily="34" charset="0"/>
              <a:buChar char="•"/>
            </a:pPr>
            <a:r>
              <a:rPr lang="en-GB"/>
              <a:t>Free cell to foundation  (4)</a:t>
            </a:r>
          </a:p>
          <a:p>
            <a:pPr marL="171450" indent="-171450">
              <a:buFont typeface="Arial" panose="020B0604020202020204" pitchFamily="34" charset="0"/>
              <a:buChar char="•"/>
            </a:pPr>
            <a:r>
              <a:rPr lang="en-GB"/>
              <a:t>Cascade to free cell  (8)</a:t>
            </a:r>
          </a:p>
          <a:p>
            <a:pPr marL="171450" indent="-171450">
              <a:buFont typeface="Arial" panose="020B0604020202020204" pitchFamily="34" charset="0"/>
              <a:buChar char="•"/>
            </a:pPr>
            <a:r>
              <a:rPr lang="en-GB" err="1"/>
              <a:t>Cascadeto</a:t>
            </a:r>
            <a:r>
              <a:rPr lang="en-GB"/>
              <a:t> another cascade  (8 x 7)</a:t>
            </a:r>
          </a:p>
          <a:p>
            <a:pPr marL="171450" indent="-171450">
              <a:buFont typeface="Arial" panose="020B0604020202020204" pitchFamily="34" charset="0"/>
              <a:buChar char="•"/>
            </a:pPr>
            <a:r>
              <a:rPr lang="en-GB"/>
              <a:t>Free cell to cascade  (4 x 8)</a:t>
            </a:r>
            <a:endParaRPr lang="pt-PT"/>
          </a:p>
        </p:txBody>
      </p:sp>
      <p:sp>
        <p:nvSpPr>
          <p:cNvPr id="4" name="Google Shape;941;p41">
            <a:extLst>
              <a:ext uri="{FF2B5EF4-FFF2-40B4-BE49-F238E27FC236}">
                <a16:creationId xmlns:a16="http://schemas.microsoft.com/office/drawing/2014/main" id="{FB993888-83C6-BBC6-4744-D06153745F7F}"/>
              </a:ext>
            </a:extLst>
          </p:cNvPr>
          <p:cNvSpPr txBox="1">
            <a:spLocks/>
          </p:cNvSpPr>
          <p:nvPr/>
        </p:nvSpPr>
        <p:spPr>
          <a:xfrm>
            <a:off x="5215637" y="3320693"/>
            <a:ext cx="4216648" cy="1077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pt-PT" b="1"/>
              <a:t>SOLUTION TEST:</a:t>
            </a:r>
          </a:p>
          <a:p>
            <a:pPr marL="171450" indent="-171450">
              <a:buFont typeface="Arial" panose="020B0604020202020204" pitchFamily="34" charset="0"/>
              <a:buChar char="•"/>
            </a:pPr>
            <a:r>
              <a:rPr lang="en-GB"/>
              <a:t>No cards in cascades and free cells</a:t>
            </a:r>
            <a:endParaRPr lang="pt-PT"/>
          </a:p>
        </p:txBody>
      </p:sp>
      <p:sp>
        <p:nvSpPr>
          <p:cNvPr id="5" name="Google Shape;941;p41">
            <a:extLst>
              <a:ext uri="{FF2B5EF4-FFF2-40B4-BE49-F238E27FC236}">
                <a16:creationId xmlns:a16="http://schemas.microsoft.com/office/drawing/2014/main" id="{65993E57-ACEC-463C-E9D4-FCCEA303E829}"/>
              </a:ext>
            </a:extLst>
          </p:cNvPr>
          <p:cNvSpPr txBox="1">
            <a:spLocks/>
          </p:cNvSpPr>
          <p:nvPr/>
        </p:nvSpPr>
        <p:spPr>
          <a:xfrm>
            <a:off x="580446" y="3608515"/>
            <a:ext cx="3666257" cy="11240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pt-PT" b="1"/>
              <a:t>SOLUTION COST:</a:t>
            </a:r>
          </a:p>
          <a:p>
            <a:pPr marL="171450" indent="-171450">
              <a:buFont typeface="Arial" panose="020B0604020202020204" pitchFamily="34" charset="0"/>
              <a:buChar char="•"/>
            </a:pPr>
            <a:r>
              <a:rPr lang="en-GB"/>
              <a:t>Number of card moves from initial state to goal state. Each move has a uniform cost of 1.</a:t>
            </a:r>
            <a:endParaRPr lang="pt-PT"/>
          </a:p>
        </p:txBody>
      </p:sp>
      <p:pic>
        <p:nvPicPr>
          <p:cNvPr id="9" name="Imagem 8">
            <a:extLst>
              <a:ext uri="{FF2B5EF4-FFF2-40B4-BE49-F238E27FC236}">
                <a16:creationId xmlns:a16="http://schemas.microsoft.com/office/drawing/2014/main" id="{E58E76A1-28C7-5B6B-3F51-8B230051D81E}"/>
              </a:ext>
            </a:extLst>
          </p:cNvPr>
          <p:cNvPicPr>
            <a:picLocks noChangeAspect="1"/>
          </p:cNvPicPr>
          <p:nvPr/>
        </p:nvPicPr>
        <p:blipFill>
          <a:blip r:embed="rId3"/>
          <a:stretch>
            <a:fillRect/>
          </a:stretch>
        </p:blipFill>
        <p:spPr>
          <a:xfrm>
            <a:off x="2647547" y="1438403"/>
            <a:ext cx="2133597" cy="130629"/>
          </a:xfrm>
          <a:prstGeom prst="rect">
            <a:avLst/>
          </a:prstGeom>
        </p:spPr>
      </p:pic>
      <p:pic>
        <p:nvPicPr>
          <p:cNvPr id="11" name="Imagem 10">
            <a:extLst>
              <a:ext uri="{FF2B5EF4-FFF2-40B4-BE49-F238E27FC236}">
                <a16:creationId xmlns:a16="http://schemas.microsoft.com/office/drawing/2014/main" id="{054E3112-D494-1724-D3D3-C460603A2796}"/>
              </a:ext>
            </a:extLst>
          </p:cNvPr>
          <p:cNvPicPr>
            <a:picLocks noChangeAspect="1"/>
          </p:cNvPicPr>
          <p:nvPr/>
        </p:nvPicPr>
        <p:blipFill>
          <a:blip r:embed="rId4"/>
          <a:stretch>
            <a:fillRect/>
          </a:stretch>
        </p:blipFill>
        <p:spPr>
          <a:xfrm>
            <a:off x="3211112" y="1613657"/>
            <a:ext cx="1760302" cy="118767"/>
          </a:xfrm>
          <a:prstGeom prst="rect">
            <a:avLst/>
          </a:prstGeom>
        </p:spPr>
      </p:pic>
      <p:pic>
        <p:nvPicPr>
          <p:cNvPr id="13" name="Imagem 12">
            <a:extLst>
              <a:ext uri="{FF2B5EF4-FFF2-40B4-BE49-F238E27FC236}">
                <a16:creationId xmlns:a16="http://schemas.microsoft.com/office/drawing/2014/main" id="{18DEDB16-E1B7-1341-5EE2-82E739E20719}"/>
              </a:ext>
            </a:extLst>
          </p:cNvPr>
          <p:cNvPicPr>
            <a:picLocks noChangeAspect="1"/>
          </p:cNvPicPr>
          <p:nvPr/>
        </p:nvPicPr>
        <p:blipFill>
          <a:blip r:embed="rId5"/>
          <a:stretch>
            <a:fillRect/>
          </a:stretch>
        </p:blipFill>
        <p:spPr>
          <a:xfrm>
            <a:off x="523561" y="2016191"/>
            <a:ext cx="3913412" cy="166023"/>
          </a:xfrm>
          <a:prstGeom prst="rect">
            <a:avLst/>
          </a:prstGeom>
        </p:spPr>
      </p:pic>
    </p:spTree>
    <p:extLst>
      <p:ext uri="{BB962C8B-B14F-4D97-AF65-F5344CB8AC3E}">
        <p14:creationId xmlns:p14="http://schemas.microsoft.com/office/powerpoint/2010/main" val="95502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EB25A242-633F-8995-6A6C-065C76C1103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D196866-62B3-7979-A813-FCBE81307251}"/>
              </a:ext>
            </a:extLst>
          </p:cNvPr>
          <p:cNvSpPr txBox="1">
            <a:spLocks noGrp="1"/>
          </p:cNvSpPr>
          <p:nvPr>
            <p:ph type="title"/>
          </p:nvPr>
        </p:nvSpPr>
        <p:spPr>
          <a:xfrm>
            <a:off x="720000" y="253672"/>
            <a:ext cx="7704000" cy="572700"/>
          </a:xfrm>
          <a:prstGeom prst="rect">
            <a:avLst/>
          </a:prstGeom>
        </p:spPr>
        <p:txBody>
          <a:bodyPr spcFirstLastPara="1" wrap="square" lIns="91425" tIns="91425" rIns="91425" bIns="91425" anchor="t" anchorCtr="0">
            <a:noAutofit/>
          </a:bodyPr>
          <a:lstStyle/>
          <a:p>
            <a:r>
              <a:rPr lang="en"/>
              <a:t>The Interface</a:t>
            </a:r>
          </a:p>
        </p:txBody>
      </p:sp>
      <p:pic>
        <p:nvPicPr>
          <p:cNvPr id="4" name="Imagem 3">
            <a:extLst>
              <a:ext uri="{FF2B5EF4-FFF2-40B4-BE49-F238E27FC236}">
                <a16:creationId xmlns:a16="http://schemas.microsoft.com/office/drawing/2014/main" id="{DDF87FDA-4B46-E974-7433-BE528B4281F8}"/>
              </a:ext>
            </a:extLst>
          </p:cNvPr>
          <p:cNvPicPr>
            <a:picLocks noChangeAspect="1"/>
          </p:cNvPicPr>
          <p:nvPr/>
        </p:nvPicPr>
        <p:blipFill>
          <a:blip r:embed="rId3"/>
          <a:stretch>
            <a:fillRect/>
          </a:stretch>
        </p:blipFill>
        <p:spPr>
          <a:xfrm>
            <a:off x="1864013" y="973394"/>
            <a:ext cx="5619068" cy="3916434"/>
          </a:xfrm>
          <a:prstGeom prst="rect">
            <a:avLst/>
          </a:prstGeom>
        </p:spPr>
      </p:pic>
      <p:cxnSp>
        <p:nvCxnSpPr>
          <p:cNvPr id="6" name="Conexão reta unidirecional 5">
            <a:extLst>
              <a:ext uri="{FF2B5EF4-FFF2-40B4-BE49-F238E27FC236}">
                <a16:creationId xmlns:a16="http://schemas.microsoft.com/office/drawing/2014/main" id="{BD1F0AF8-A606-FAB6-28D7-C217CBB76AA1}"/>
              </a:ext>
            </a:extLst>
          </p:cNvPr>
          <p:cNvCxnSpPr/>
          <p:nvPr/>
        </p:nvCxnSpPr>
        <p:spPr>
          <a:xfrm>
            <a:off x="1380449" y="973394"/>
            <a:ext cx="1061884" cy="106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xão reta unidirecional 7">
            <a:extLst>
              <a:ext uri="{FF2B5EF4-FFF2-40B4-BE49-F238E27FC236}">
                <a16:creationId xmlns:a16="http://schemas.microsoft.com/office/drawing/2014/main" id="{3622D506-4BB4-A32B-0276-30BA7B81E6E9}"/>
              </a:ext>
            </a:extLst>
          </p:cNvPr>
          <p:cNvCxnSpPr>
            <a:cxnSpLocks/>
          </p:cNvCxnSpPr>
          <p:nvPr/>
        </p:nvCxnSpPr>
        <p:spPr>
          <a:xfrm flipH="1" flipV="1">
            <a:off x="7020232" y="1144475"/>
            <a:ext cx="632489" cy="16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unidirecional 9">
            <a:extLst>
              <a:ext uri="{FF2B5EF4-FFF2-40B4-BE49-F238E27FC236}">
                <a16:creationId xmlns:a16="http://schemas.microsoft.com/office/drawing/2014/main" id="{F8C6044F-D792-7535-75ED-E2912955DCE0}"/>
              </a:ext>
            </a:extLst>
          </p:cNvPr>
          <p:cNvCxnSpPr/>
          <p:nvPr/>
        </p:nvCxnSpPr>
        <p:spPr>
          <a:xfrm flipH="1">
            <a:off x="5409708" y="784614"/>
            <a:ext cx="1185771" cy="294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xão reta unidirecional 11">
            <a:extLst>
              <a:ext uri="{FF2B5EF4-FFF2-40B4-BE49-F238E27FC236}">
                <a16:creationId xmlns:a16="http://schemas.microsoft.com/office/drawing/2014/main" id="{F5F2821F-E75B-7CB0-AB56-B9A7BF520E94}"/>
              </a:ext>
            </a:extLst>
          </p:cNvPr>
          <p:cNvCxnSpPr>
            <a:cxnSpLocks/>
          </p:cNvCxnSpPr>
          <p:nvPr/>
        </p:nvCxnSpPr>
        <p:spPr>
          <a:xfrm>
            <a:off x="2572119" y="752399"/>
            <a:ext cx="1095931" cy="274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reta unidirecional 14">
            <a:extLst>
              <a:ext uri="{FF2B5EF4-FFF2-40B4-BE49-F238E27FC236}">
                <a16:creationId xmlns:a16="http://schemas.microsoft.com/office/drawing/2014/main" id="{A8E5B5F1-4EAC-9391-256C-8A8A7D1B76DD}"/>
              </a:ext>
            </a:extLst>
          </p:cNvPr>
          <p:cNvCxnSpPr>
            <a:cxnSpLocks/>
          </p:cNvCxnSpPr>
          <p:nvPr/>
        </p:nvCxnSpPr>
        <p:spPr>
          <a:xfrm flipH="1">
            <a:off x="7279987" y="2395782"/>
            <a:ext cx="548522" cy="26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xão reta unidirecional 16">
            <a:extLst>
              <a:ext uri="{FF2B5EF4-FFF2-40B4-BE49-F238E27FC236}">
                <a16:creationId xmlns:a16="http://schemas.microsoft.com/office/drawing/2014/main" id="{7150A509-1E53-BE30-C65E-B58E49351D13}"/>
              </a:ext>
            </a:extLst>
          </p:cNvPr>
          <p:cNvCxnSpPr/>
          <p:nvPr/>
        </p:nvCxnSpPr>
        <p:spPr>
          <a:xfrm>
            <a:off x="1380449" y="4170106"/>
            <a:ext cx="530942" cy="3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reta unidirecional 18">
            <a:extLst>
              <a:ext uri="{FF2B5EF4-FFF2-40B4-BE49-F238E27FC236}">
                <a16:creationId xmlns:a16="http://schemas.microsoft.com/office/drawing/2014/main" id="{567AF347-EB97-C5C9-2056-EAF397EBAC6D}"/>
              </a:ext>
            </a:extLst>
          </p:cNvPr>
          <p:cNvCxnSpPr/>
          <p:nvPr/>
        </p:nvCxnSpPr>
        <p:spPr>
          <a:xfrm flipH="1">
            <a:off x="7338797" y="3923071"/>
            <a:ext cx="627848" cy="607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Google Shape;941;p41">
            <a:extLst>
              <a:ext uri="{FF2B5EF4-FFF2-40B4-BE49-F238E27FC236}">
                <a16:creationId xmlns:a16="http://schemas.microsoft.com/office/drawing/2014/main" id="{CF387681-8A5E-DEFC-C176-41D691F7D17C}"/>
              </a:ext>
            </a:extLst>
          </p:cNvPr>
          <p:cNvSpPr txBox="1">
            <a:spLocks/>
          </p:cNvSpPr>
          <p:nvPr/>
        </p:nvSpPr>
        <p:spPr>
          <a:xfrm>
            <a:off x="-154091" y="604314"/>
            <a:ext cx="1597170" cy="36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err="1"/>
              <a:t>Chosing</a:t>
            </a:r>
            <a:r>
              <a:rPr lang="pt-PT" b="1"/>
              <a:t> </a:t>
            </a:r>
            <a:r>
              <a:rPr lang="pt-PT" b="1" err="1"/>
              <a:t>Algorithm</a:t>
            </a:r>
            <a:endParaRPr lang="pt-PT" b="1"/>
          </a:p>
        </p:txBody>
      </p:sp>
      <p:sp>
        <p:nvSpPr>
          <p:cNvPr id="22" name="Google Shape;941;p41">
            <a:extLst>
              <a:ext uri="{FF2B5EF4-FFF2-40B4-BE49-F238E27FC236}">
                <a16:creationId xmlns:a16="http://schemas.microsoft.com/office/drawing/2014/main" id="{995BDD5E-0F71-DE91-B4FD-B2E7FB514C1B}"/>
              </a:ext>
            </a:extLst>
          </p:cNvPr>
          <p:cNvSpPr txBox="1">
            <a:spLocks/>
          </p:cNvSpPr>
          <p:nvPr/>
        </p:nvSpPr>
        <p:spPr>
          <a:xfrm>
            <a:off x="-78585" y="3736596"/>
            <a:ext cx="1597170" cy="540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err="1"/>
              <a:t>Choose</a:t>
            </a:r>
            <a:r>
              <a:rPr lang="pt-PT" b="1"/>
              <a:t> Game </a:t>
            </a:r>
            <a:r>
              <a:rPr lang="pt-PT" b="1" err="1"/>
              <a:t>Number</a:t>
            </a:r>
            <a:endParaRPr lang="pt-PT" b="1"/>
          </a:p>
        </p:txBody>
      </p:sp>
      <p:sp>
        <p:nvSpPr>
          <p:cNvPr id="23" name="Google Shape;941;p41">
            <a:extLst>
              <a:ext uri="{FF2B5EF4-FFF2-40B4-BE49-F238E27FC236}">
                <a16:creationId xmlns:a16="http://schemas.microsoft.com/office/drawing/2014/main" id="{1F1C5F19-E119-5505-C863-821198F3626C}"/>
              </a:ext>
            </a:extLst>
          </p:cNvPr>
          <p:cNvSpPr txBox="1">
            <a:spLocks/>
          </p:cNvSpPr>
          <p:nvPr/>
        </p:nvSpPr>
        <p:spPr>
          <a:xfrm>
            <a:off x="7361967" y="3366367"/>
            <a:ext cx="1742760" cy="540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algn="ctr"/>
            <a:r>
              <a:rPr lang="pt-PT" b="1"/>
              <a:t>AI </a:t>
            </a:r>
            <a:r>
              <a:rPr lang="pt-PT" b="1" err="1"/>
              <a:t>Solving</a:t>
            </a:r>
            <a:r>
              <a:rPr lang="pt-PT" b="1"/>
              <a:t> </a:t>
            </a:r>
            <a:r>
              <a:rPr lang="pt-PT" b="1" err="1"/>
              <a:t>Functionalities</a:t>
            </a:r>
            <a:endParaRPr lang="pt-PT" b="1"/>
          </a:p>
        </p:txBody>
      </p:sp>
      <p:sp>
        <p:nvSpPr>
          <p:cNvPr id="24" name="Google Shape;941;p41">
            <a:extLst>
              <a:ext uri="{FF2B5EF4-FFF2-40B4-BE49-F238E27FC236}">
                <a16:creationId xmlns:a16="http://schemas.microsoft.com/office/drawing/2014/main" id="{35837AD6-2C77-F347-89D6-DFD2CB30C3E7}"/>
              </a:ext>
            </a:extLst>
          </p:cNvPr>
          <p:cNvSpPr txBox="1">
            <a:spLocks/>
          </p:cNvSpPr>
          <p:nvPr/>
        </p:nvSpPr>
        <p:spPr>
          <a:xfrm>
            <a:off x="1515106" y="397699"/>
            <a:ext cx="2080917" cy="36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err="1"/>
              <a:t>Solving</a:t>
            </a:r>
            <a:r>
              <a:rPr lang="pt-PT" b="1"/>
              <a:t> </a:t>
            </a:r>
            <a:r>
              <a:rPr lang="pt-PT" b="1" err="1"/>
              <a:t>the</a:t>
            </a:r>
            <a:r>
              <a:rPr lang="pt-PT" b="1"/>
              <a:t> </a:t>
            </a:r>
            <a:r>
              <a:rPr lang="pt-PT" b="1" err="1"/>
              <a:t>Algorithm</a:t>
            </a:r>
            <a:endParaRPr lang="pt-PT" b="1"/>
          </a:p>
        </p:txBody>
      </p:sp>
      <p:sp>
        <p:nvSpPr>
          <p:cNvPr id="25" name="Google Shape;941;p41">
            <a:extLst>
              <a:ext uri="{FF2B5EF4-FFF2-40B4-BE49-F238E27FC236}">
                <a16:creationId xmlns:a16="http://schemas.microsoft.com/office/drawing/2014/main" id="{64BBB7B8-7877-37EB-CDE7-979344B843E5}"/>
              </a:ext>
            </a:extLst>
          </p:cNvPr>
          <p:cNvSpPr txBox="1">
            <a:spLocks/>
          </p:cNvSpPr>
          <p:nvPr/>
        </p:nvSpPr>
        <p:spPr>
          <a:xfrm>
            <a:off x="6472046" y="444018"/>
            <a:ext cx="1597170" cy="36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a:t>Nº </a:t>
            </a:r>
            <a:r>
              <a:rPr lang="pt-PT" b="1" err="1"/>
              <a:t>of</a:t>
            </a:r>
            <a:r>
              <a:rPr lang="pt-PT" b="1"/>
              <a:t> </a:t>
            </a:r>
            <a:r>
              <a:rPr lang="pt-PT" b="1" err="1"/>
              <a:t>Cards</a:t>
            </a:r>
            <a:endParaRPr lang="pt-PT" b="1"/>
          </a:p>
        </p:txBody>
      </p:sp>
      <p:sp>
        <p:nvSpPr>
          <p:cNvPr id="26" name="Google Shape;941;p41">
            <a:extLst>
              <a:ext uri="{FF2B5EF4-FFF2-40B4-BE49-F238E27FC236}">
                <a16:creationId xmlns:a16="http://schemas.microsoft.com/office/drawing/2014/main" id="{ACD5CDDE-47C1-879F-9172-E1B60D1944B3}"/>
              </a:ext>
            </a:extLst>
          </p:cNvPr>
          <p:cNvSpPr txBox="1">
            <a:spLocks/>
          </p:cNvSpPr>
          <p:nvPr/>
        </p:nvSpPr>
        <p:spPr>
          <a:xfrm>
            <a:off x="7545274" y="1146317"/>
            <a:ext cx="1598726" cy="360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r>
              <a:rPr lang="pt-PT" b="1" err="1"/>
              <a:t>Difficulty</a:t>
            </a:r>
            <a:r>
              <a:rPr lang="pt-PT" b="1"/>
              <a:t> </a:t>
            </a:r>
            <a:r>
              <a:rPr lang="pt-PT" b="1" err="1"/>
              <a:t>Settings</a:t>
            </a:r>
            <a:endParaRPr lang="pt-PT" b="1"/>
          </a:p>
        </p:txBody>
      </p:sp>
      <p:sp>
        <p:nvSpPr>
          <p:cNvPr id="32" name="Google Shape;941;p41">
            <a:extLst>
              <a:ext uri="{FF2B5EF4-FFF2-40B4-BE49-F238E27FC236}">
                <a16:creationId xmlns:a16="http://schemas.microsoft.com/office/drawing/2014/main" id="{03F26FE6-6107-58E3-3356-AF0E5C1E66E1}"/>
              </a:ext>
            </a:extLst>
          </p:cNvPr>
          <p:cNvSpPr txBox="1">
            <a:spLocks/>
          </p:cNvSpPr>
          <p:nvPr/>
        </p:nvSpPr>
        <p:spPr>
          <a:xfrm>
            <a:off x="7336476" y="2007441"/>
            <a:ext cx="1597170" cy="613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algn="ctr"/>
            <a:r>
              <a:rPr lang="pt-PT" b="1"/>
              <a:t>Single </a:t>
            </a:r>
            <a:r>
              <a:rPr lang="pt-PT" b="1" err="1"/>
              <a:t>Player</a:t>
            </a:r>
            <a:r>
              <a:rPr lang="pt-PT" b="1"/>
              <a:t> </a:t>
            </a:r>
            <a:r>
              <a:rPr lang="pt-PT" b="1" err="1"/>
              <a:t>Buttons</a:t>
            </a:r>
            <a:endParaRPr lang="pt-PT" b="1"/>
          </a:p>
        </p:txBody>
      </p:sp>
    </p:spTree>
    <p:extLst>
      <p:ext uri="{BB962C8B-B14F-4D97-AF65-F5344CB8AC3E}">
        <p14:creationId xmlns:p14="http://schemas.microsoft.com/office/powerpoint/2010/main" val="1067469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BA5BE39D-4F5D-AF72-ED55-DE48AD784C1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9AAF7BC4-BF1F-1749-1B64-D1D3AE04542A}"/>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Uninformed</a:t>
            </a:r>
            <a:r>
              <a:rPr lang="pt-PT"/>
              <a:t> </a:t>
            </a:r>
            <a:r>
              <a:rPr lang="pt-PT" err="1"/>
              <a:t>Search</a:t>
            </a:r>
            <a:endParaRPr/>
          </a:p>
        </p:txBody>
      </p:sp>
      <p:sp>
        <p:nvSpPr>
          <p:cNvPr id="915" name="Google Shape;915;p40">
            <a:extLst>
              <a:ext uri="{FF2B5EF4-FFF2-40B4-BE49-F238E27FC236}">
                <a16:creationId xmlns:a16="http://schemas.microsoft.com/office/drawing/2014/main" id="{E18F9E12-AF97-C23A-0F43-8E8AB64F3128}"/>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916" name="Google Shape;916;p40">
            <a:extLst>
              <a:ext uri="{FF2B5EF4-FFF2-40B4-BE49-F238E27FC236}">
                <a16:creationId xmlns:a16="http://schemas.microsoft.com/office/drawing/2014/main" id="{AC64B7CF-FE77-2AA0-E3AE-DC5C41277EA1}"/>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976ECB34-0183-8269-7468-FE8EFC686F17}"/>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374CB000-D6F7-CAF5-5613-F558547555DD}"/>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E5B1244B-888C-583A-2A7A-CAA913F9809E}"/>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069815F2-7C68-58F1-7F33-9529E2EE41F2}"/>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5570A5C0-673A-40DB-B149-4F9E7A0753EF}"/>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2" name="Google Shape;922;p40">
                <a:extLst>
                  <a:ext uri="{FF2B5EF4-FFF2-40B4-BE49-F238E27FC236}">
                    <a16:creationId xmlns:a16="http://schemas.microsoft.com/office/drawing/2014/main" id="{5EA17C64-33B6-64BE-BBE5-35A796D09202}"/>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13FB4375-CE6A-44B2-2AE4-B10C4880E313}"/>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07A5DF8F-648B-3914-1BD9-E450541C59DC}"/>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5" name="Google Shape;925;p40">
                <a:extLst>
                  <a:ext uri="{FF2B5EF4-FFF2-40B4-BE49-F238E27FC236}">
                    <a16:creationId xmlns:a16="http://schemas.microsoft.com/office/drawing/2014/main" id="{4B4447FC-61C2-1859-6641-D203D2D04C1E}"/>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FFBCAB03-7A5E-5ECE-6023-986D8570B6DC}"/>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4B9AFC38-6A09-3E24-388A-EEA2827D8A82}"/>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28" name="Google Shape;928;p40">
                <a:extLst>
                  <a:ext uri="{FF2B5EF4-FFF2-40B4-BE49-F238E27FC236}">
                    <a16:creationId xmlns:a16="http://schemas.microsoft.com/office/drawing/2014/main" id="{34A63277-E287-8C76-B59A-70BB23909DC8}"/>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63A16DA8-8E90-05BD-206E-5591DD1697AE}"/>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05AAEB3C-1EE9-D5C8-C02E-B22C5823F468}"/>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pt-PT"/>
              </a:p>
            </p:txBody>
          </p:sp>
          <p:sp>
            <p:nvSpPr>
              <p:cNvPr id="931" name="Google Shape;931;p40">
                <a:extLst>
                  <a:ext uri="{FF2B5EF4-FFF2-40B4-BE49-F238E27FC236}">
                    <a16:creationId xmlns:a16="http://schemas.microsoft.com/office/drawing/2014/main" id="{49E4A678-3157-1A5B-636E-64ADEF1FC0CE}"/>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56E8B2D7-C5FE-93E7-5CC3-1B6899024FCE}"/>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9FF202E0-E8CB-D39E-B71C-94BB36BD4A25}"/>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2E7B19DA-1F42-3754-80B9-8B37B8F09EA1}"/>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76737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00B8BA7-8B40-92DC-4851-B0D148C4007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123B966-F858-F937-F9DB-37BE6D57486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Uninformed Search Algorithms</a:t>
            </a:r>
          </a:p>
        </p:txBody>
      </p:sp>
      <p:graphicFrame>
        <p:nvGraphicFramePr>
          <p:cNvPr id="4" name="Diagrama 3">
            <a:extLst>
              <a:ext uri="{FF2B5EF4-FFF2-40B4-BE49-F238E27FC236}">
                <a16:creationId xmlns:a16="http://schemas.microsoft.com/office/drawing/2014/main" id="{716ED38F-7B6B-132C-239D-F957A855A1FB}"/>
              </a:ext>
            </a:extLst>
          </p:cNvPr>
          <p:cNvGraphicFramePr/>
          <p:nvPr>
            <p:extLst>
              <p:ext uri="{D42A27DB-BD31-4B8C-83A1-F6EECF244321}">
                <p14:modId xmlns:p14="http://schemas.microsoft.com/office/powerpoint/2010/main" val="187836361"/>
              </p:ext>
            </p:extLst>
          </p:nvPr>
        </p:nvGraphicFramePr>
        <p:xfrm>
          <a:off x="427705" y="1289238"/>
          <a:ext cx="6718118" cy="3397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00" name="Google Shape;941;p41">
            <a:extLst>
              <a:ext uri="{FF2B5EF4-FFF2-40B4-BE49-F238E27FC236}">
                <a16:creationId xmlns:a16="http://schemas.microsoft.com/office/drawing/2014/main" id="{6C8E78CF-558F-EABE-3596-8BA7AC85710D}"/>
              </a:ext>
            </a:extLst>
          </p:cNvPr>
          <p:cNvSpPr txBox="1">
            <a:spLocks/>
          </p:cNvSpPr>
          <p:nvPr/>
        </p:nvSpPr>
        <p:spPr>
          <a:xfrm>
            <a:off x="6961325" y="884749"/>
            <a:ext cx="1858657" cy="3387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eaLnBrk="1" hangingPunct="1">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ctr"/>
            <a:r>
              <a:rPr lang="en" sz="1800"/>
              <a:t>Type of Player</a:t>
            </a:r>
          </a:p>
          <a:p>
            <a:pPr marL="0" indent="0" algn="ctr"/>
            <a:endParaRPr lang="en" sz="1800" b="1"/>
          </a:p>
          <a:p>
            <a:pPr algn="ctr"/>
            <a:r>
              <a:rPr lang="en" sz="1800" b="1"/>
              <a:t>Perfectionist</a:t>
            </a:r>
            <a:endParaRPr lang="en" b="1"/>
          </a:p>
          <a:p>
            <a:pPr marL="0" indent="0" algn="ctr"/>
            <a:endParaRPr lang="en" sz="1800" b="1"/>
          </a:p>
          <a:p>
            <a:pPr marL="0" indent="0" algn="ctr"/>
            <a:endParaRPr lang="en" sz="1800" b="1"/>
          </a:p>
          <a:p>
            <a:pPr marL="0" indent="0" algn="ctr"/>
            <a:endParaRPr lang="en" sz="1800" b="1"/>
          </a:p>
          <a:p>
            <a:pPr marL="0" indent="0" algn="ctr"/>
            <a:r>
              <a:rPr lang="en" sz="1800" b="1"/>
              <a:t>Bold</a:t>
            </a:r>
          </a:p>
          <a:p>
            <a:pPr marL="0" indent="0" algn="ctr"/>
            <a:endParaRPr lang="en" sz="1800" b="1"/>
          </a:p>
          <a:p>
            <a:pPr marL="0" indent="0" algn="ctr"/>
            <a:endParaRPr lang="en" sz="1800" b="1"/>
          </a:p>
          <a:p>
            <a:pPr marL="0" indent="0" algn="ctr"/>
            <a:endParaRPr lang="en" sz="1800" b="1"/>
          </a:p>
          <a:p>
            <a:pPr marL="0" indent="0" algn="ctr"/>
            <a:r>
              <a:rPr lang="en" sz="1800" b="1"/>
              <a:t>Balanced</a:t>
            </a:r>
          </a:p>
        </p:txBody>
      </p:sp>
    </p:spTree>
    <p:extLst>
      <p:ext uri="{BB962C8B-B14F-4D97-AF65-F5344CB8AC3E}">
        <p14:creationId xmlns:p14="http://schemas.microsoft.com/office/powerpoint/2010/main" val="2936450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 Analytics Strategy Toolkit by Slidesgo - Cópia</Template>
  <TotalTime>0</TotalTime>
  <Words>2372</Words>
  <Application>Microsoft Macintosh PowerPoint</Application>
  <PresentationFormat>On-screen Show (16:9)</PresentationFormat>
  <Paragraphs>242</Paragraphs>
  <Slides>30</Slides>
  <Notes>29</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Wingdings</vt:lpstr>
      <vt:lpstr>Poppins Black</vt:lpstr>
      <vt:lpstr>Courier New</vt:lpstr>
      <vt:lpstr>Poppins</vt:lpstr>
      <vt:lpstr>Barlow</vt:lpstr>
      <vt:lpstr>Arial</vt:lpstr>
      <vt:lpstr>Anaheim</vt:lpstr>
      <vt:lpstr>Poppins ExtraBold</vt:lpstr>
      <vt:lpstr>Data Analytics Strategy Toolkit by Slidesgo</vt:lpstr>
      <vt:lpstr>FreeCell Solitaire  Search Problem</vt:lpstr>
      <vt:lpstr>TABLE OF CONTENTS</vt:lpstr>
      <vt:lpstr>The Game</vt:lpstr>
      <vt:lpstr>FreeCell Card Solitaire</vt:lpstr>
      <vt:lpstr>Extra Rules / Functionalities</vt:lpstr>
      <vt:lpstr>Problem Formulation</vt:lpstr>
      <vt:lpstr>The Interface</vt:lpstr>
      <vt:lpstr>Uninformed Search</vt:lpstr>
      <vt:lpstr>Uninformed Search Algorithms</vt:lpstr>
      <vt:lpstr>Uninformed Search Algorithms</vt:lpstr>
      <vt:lpstr>Informed Search</vt:lpstr>
      <vt:lpstr>Heuristics</vt:lpstr>
      <vt:lpstr>Demo</vt:lpstr>
      <vt:lpstr>Informed Algorithms Comparison</vt:lpstr>
      <vt:lpstr>Informed Algorithms Comparison</vt:lpstr>
      <vt:lpstr>Meta Heuristic</vt:lpstr>
      <vt:lpstr>Meta Heuristic 2</vt:lpstr>
      <vt:lpstr>Single Player</vt:lpstr>
      <vt:lpstr>Single player</vt:lpstr>
      <vt:lpstr>LLMs</vt:lpstr>
      <vt:lpstr>Experience with LLMs</vt:lpstr>
      <vt:lpstr>Designing a Freecell LLM Agent</vt:lpstr>
      <vt:lpstr>Looking Back and Ahead</vt:lpstr>
      <vt:lpstr>THANKS!</vt:lpstr>
      <vt:lpstr>Results</vt:lpstr>
      <vt:lpstr>Results regarding number of cards</vt:lpstr>
      <vt:lpstr>Results regarding difficulty setting</vt:lpstr>
      <vt:lpstr>Results for Meta Heurist 2</vt:lpstr>
      <vt:lpstr>Results for removing E2E moves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João Carlos Neves Soares</dc:creator>
  <cp:lastModifiedBy>João Viterbo Vieira</cp:lastModifiedBy>
  <cp:revision>1</cp:revision>
  <dcterms:created xsi:type="dcterms:W3CDTF">2025-03-04T01:36:26Z</dcterms:created>
  <dcterms:modified xsi:type="dcterms:W3CDTF">2025-03-13T20:45:08Z</dcterms:modified>
</cp:coreProperties>
</file>